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sldIdLst>
    <p:sldId id="256" r:id="rId5"/>
    <p:sldId id="293" r:id="rId6"/>
    <p:sldId id="304" r:id="rId7"/>
    <p:sldId id="268" r:id="rId8"/>
    <p:sldId id="298" r:id="rId9"/>
    <p:sldId id="299" r:id="rId10"/>
    <p:sldId id="269" r:id="rId11"/>
    <p:sldId id="300" r:id="rId12"/>
    <p:sldId id="301" r:id="rId13"/>
    <p:sldId id="302" r:id="rId14"/>
    <p:sldId id="303" r:id="rId15"/>
    <p:sldId id="305" r:id="rId16"/>
    <p:sldId id="295" r:id="rId17"/>
    <p:sldId id="306" r:id="rId18"/>
    <p:sldId id="291" r:id="rId19"/>
    <p:sldId id="292" r:id="rId20"/>
    <p:sldId id="307" r:id="rId21"/>
    <p:sldId id="308" r:id="rId22"/>
    <p:sldId id="309" r:id="rId23"/>
    <p:sldId id="280" r:id="rId24"/>
    <p:sldId id="283" r:id="rId25"/>
    <p:sldId id="281" r:id="rId26"/>
    <p:sldId id="310" r:id="rId27"/>
    <p:sldId id="297" r:id="rId28"/>
    <p:sldId id="261" r:id="rId29"/>
    <p:sldId id="260" r:id="rId30"/>
    <p:sldId id="272" r:id="rId31"/>
    <p:sldId id="276" r:id="rId32"/>
    <p:sldId id="278" r:id="rId33"/>
    <p:sldId id="273" r:id="rId34"/>
    <p:sldId id="279" r:id="rId35"/>
    <p:sldId id="274" r:id="rId36"/>
    <p:sldId id="277" r:id="rId37"/>
    <p:sldId id="275" r:id="rId38"/>
    <p:sldId id="282" r:id="rId39"/>
    <p:sldId id="284" r:id="rId40"/>
    <p:sldId id="285" r:id="rId41"/>
    <p:sldId id="286" r:id="rId42"/>
    <p:sldId id="287" r:id="rId43"/>
    <p:sldId id="290" r:id="rId44"/>
    <p:sldId id="288" r:id="rId45"/>
    <p:sldId id="289" r:id="rId4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52"/>
    <p:restoredTop sz="94694"/>
  </p:normalViewPr>
  <p:slideViewPr>
    <p:cSldViewPr snapToGrid="0">
      <p:cViewPr varScale="1">
        <p:scale>
          <a:sx n="81" d="100"/>
          <a:sy n="81" d="100"/>
        </p:scale>
        <p:origin x="108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891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2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8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0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5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5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5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0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7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9" r:id="rId6"/>
    <p:sldLayoutId id="2147483694" r:id="rId7"/>
    <p:sldLayoutId id="2147483695" r:id="rId8"/>
    <p:sldLayoutId id="2147483696" r:id="rId9"/>
    <p:sldLayoutId id="2147483698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inl/919607500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brain-pn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1-10.github.io/zigsim/tutorial.html#using-zig-indicator" TargetMode="External"/><Relationship Id="rId2" Type="http://schemas.openxmlformats.org/officeDocument/2006/relationships/hyperlink" Target="https://1-10.github.io/zigsim/getting-started.html#instal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_WfldiO6HI&amp;list=PLFrhecWXVn5862cxJgysq9PYSjLdfNiHz&amp;ab_channel=bileamtschepe%28elekktronaut%29" TargetMode="External"/><Relationship Id="rId2" Type="http://schemas.openxmlformats.org/officeDocument/2006/relationships/hyperlink" Target="https://derivative.ca/download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fKfVJfy7SI?si=m3RAjZf14sFxH8wb" TargetMode="External"/><Relationship Id="rId2" Type="http://schemas.openxmlformats.org/officeDocument/2006/relationships/hyperlink" Target="https://youtu.be/pwwuZj8KK6M?si=1FDtNI06D6hz5EgV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uleal/HvA_Immersive_Lab" TargetMode="External"/><Relationship Id="rId2" Type="http://schemas.openxmlformats.org/officeDocument/2006/relationships/hyperlink" Target="https://derivative.ca/downloa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_WfldiO6HI&amp;list=PLFrhecWXVn5862cxJgysq9PYSjLdfNiHz&amp;ab_channel=bileamtschepe%28elekktronaut%2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auleal/HvA_Immersive_L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 descr="Afbeelding met laser, groen, kunst, overdekt&#10;&#10;Automatisch gegenereerde beschrijving">
            <a:extLst>
              <a:ext uri="{FF2B5EF4-FFF2-40B4-BE49-F238E27FC236}">
                <a16:creationId xmlns:a16="http://schemas.microsoft.com/office/drawing/2014/main" id="{526DA851-1CC7-3CAE-CB8C-1C965B23F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976" r="5969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C9A49D1-8C27-AFC8-0718-01FEA13BCA67}"/>
              </a:ext>
            </a:extLst>
          </p:cNvPr>
          <p:cNvSpPr txBox="1"/>
          <p:nvPr/>
        </p:nvSpPr>
        <p:spPr>
          <a:xfrm>
            <a:off x="5880569" y="6657945"/>
            <a:ext cx="27879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3" tooltip="https://www.flickr.com/photos/inl/919607500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Deze foto</a:t>
            </a:r>
            <a:r>
              <a:rPr lang="nl-NL" sz="700">
                <a:solidFill>
                  <a:srgbClr val="FFFFFF"/>
                </a:solidFill>
              </a:rPr>
              <a:t> van Onbekende auteur is gelicentieerd onder </a:t>
            </a:r>
            <a:r>
              <a:rPr lang="nl-NL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nl-NL" sz="700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4C556-50E4-46BA-50E0-508958628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nl-NL" sz="4800"/>
              <a:t>Immersive lab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8ACFD8E-CCEE-86F3-EDD3-E928F568E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endParaRPr lang="nl-NL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70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8D3EE-DA33-F1C8-6329-777E86CA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3C140-8287-FF04-D996-294DC834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3d model 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B8FD0-63EE-D577-945D-A03C16811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179653"/>
            <a:ext cx="6846363" cy="43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9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80D46-BEE8-A584-9DCC-26CD06EE7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9797D-ED64-F697-9405-E0F4599B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Cross </a:t>
            </a:r>
            <a:br>
              <a:rPr lang="en-US" sz="4800" dirty="0"/>
            </a:br>
            <a:r>
              <a:rPr lang="en-US" sz="4800" dirty="0"/>
              <a:t>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A4158-2EEB-3834-784D-6A5A3C4D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1310558"/>
            <a:ext cx="6408836" cy="408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3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93A4D-5C29-6883-16E6-0D15AADD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nl-NL" sz="3200" noProof="0" dirty="0"/>
              <a:t>Wall Splitter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E4EBED-60F0-3CF2-46B7-3D822579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2833728"/>
            <a:ext cx="5481509" cy="3275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E8DAF2-4483-8A9A-6D67-60E60BC1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828212"/>
            <a:ext cx="5523082" cy="3286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C7E93-0D56-C111-A7E9-1C5A8BAD7303}"/>
              </a:ext>
            </a:extLst>
          </p:cNvPr>
          <p:cNvSpPr txBox="1"/>
          <p:nvPr/>
        </p:nvSpPr>
        <p:spPr>
          <a:xfrm>
            <a:off x="9556857" y="1527805"/>
            <a:ext cx="208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Zet</a:t>
            </a:r>
            <a:r>
              <a:rPr lang="nl-NL" noProof="0" dirty="0"/>
              <a:t> </a:t>
            </a:r>
            <a:r>
              <a:rPr lang="nl-NL" dirty="0"/>
              <a:t>s</a:t>
            </a:r>
            <a:r>
              <a:rPr lang="nl-NL" noProof="0" dirty="0" err="1"/>
              <a:t>plitter</a:t>
            </a:r>
            <a:r>
              <a:rPr lang="nl-NL" noProof="0" dirty="0"/>
              <a:t> op “</a:t>
            </a:r>
            <a:r>
              <a:rPr lang="nl-NL" noProof="0" dirty="0" err="1"/>
              <a:t>active</a:t>
            </a:r>
            <a:r>
              <a:rPr lang="nl-NL" noProof="0" dirty="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28301-E0B6-5ED6-ACE5-864A63ACAC79}"/>
              </a:ext>
            </a:extLst>
          </p:cNvPr>
          <p:cNvSpPr txBox="1"/>
          <p:nvPr/>
        </p:nvSpPr>
        <p:spPr>
          <a:xfrm>
            <a:off x="5526164" y="6165049"/>
            <a:ext cx="2921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Selecter </a:t>
            </a:r>
            <a:r>
              <a:rPr lang="en-US" dirty="0" err="1"/>
              <a:t>MediaFile</a:t>
            </a:r>
            <a:r>
              <a:rPr lang="en-US" dirty="0"/>
              <a:t> knop/source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2379F-9FCB-0F50-20EE-051DF683CCAD}"/>
              </a:ext>
            </a:extLst>
          </p:cNvPr>
          <p:cNvSpPr txBox="1"/>
          <p:nvPr/>
        </p:nvSpPr>
        <p:spPr>
          <a:xfrm>
            <a:off x="8758142" y="6303549"/>
            <a:ext cx="312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Selecter </a:t>
            </a:r>
            <a:r>
              <a:rPr lang="en-US" dirty="0" err="1"/>
              <a:t>MediaFile</a:t>
            </a:r>
            <a:r>
              <a:rPr lang="en-US" dirty="0"/>
              <a:t> </a:t>
            </a:r>
            <a:r>
              <a:rPr lang="en-US" dirty="0" err="1"/>
              <a:t>bestand</a:t>
            </a:r>
            <a:endParaRPr lang="en-N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567FE3-B2F3-563A-0684-13B374CBA83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986829" y="5549032"/>
            <a:ext cx="3622077" cy="6160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350F6C-0C5D-715A-F031-FBBAE2A18CA8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0319747" y="5536591"/>
            <a:ext cx="894238" cy="7669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04024C-8E97-D71B-0FE0-7EF18328A44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597221" y="2174136"/>
            <a:ext cx="338257" cy="3189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123F-1AD2-2982-D0CF-2112C2647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FCA01F-F033-1CF9-7939-400154BF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Immersive Lab Template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DFD28-28E4-0D21-69E5-E042286B8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088064"/>
            <a:ext cx="10607040" cy="585216"/>
          </a:xfrm>
        </p:spPr>
        <p:txBody>
          <a:bodyPr/>
          <a:lstStyle/>
          <a:p>
            <a:r>
              <a:rPr lang="en-US" dirty="0"/>
              <a:t>Advanced I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2922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C39EA-46CB-F40E-6EA1-5B2058EC9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255C08-2472-48E5-361E-3F5BF3A34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83AA35-5CC0-50A3-059B-880F3EAE9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In dit hoofdstuk leer je hoe je </a:t>
            </a:r>
            <a:r>
              <a:rPr lang="nl-NL" dirty="0" err="1"/>
              <a:t>TouchDesigner</a:t>
            </a:r>
            <a:r>
              <a:rPr lang="nl-NL" dirty="0"/>
              <a:t> kunt gebruiken als bron van content voor het </a:t>
            </a:r>
            <a:r>
              <a:rPr lang="nl-NL" dirty="0" err="1"/>
              <a:t>Immersive</a:t>
            </a:r>
            <a:r>
              <a:rPr lang="nl-NL" dirty="0"/>
              <a:t> Lab.</a:t>
            </a:r>
          </a:p>
          <a:p>
            <a:pPr marL="0" indent="0">
              <a:buNone/>
            </a:pPr>
            <a:r>
              <a:rPr lang="nl-NL" dirty="0"/>
              <a:t>Dit is relevant als je:</a:t>
            </a:r>
          </a:p>
          <a:p>
            <a:r>
              <a:rPr lang="nl-NL" dirty="0"/>
              <a:t>Je content wilt modificeren met </a:t>
            </a:r>
            <a:r>
              <a:rPr lang="nl-NL" dirty="0" err="1"/>
              <a:t>TouchDesigner</a:t>
            </a:r>
            <a:r>
              <a:rPr lang="nl-NL" dirty="0"/>
              <a:t>.</a:t>
            </a:r>
          </a:p>
          <a:p>
            <a:r>
              <a:rPr lang="nl-NL" dirty="0"/>
              <a:t>Je content in </a:t>
            </a:r>
            <a:r>
              <a:rPr lang="nl-NL" dirty="0" err="1"/>
              <a:t>TouchDesigner</a:t>
            </a:r>
            <a:r>
              <a:rPr lang="nl-NL" dirty="0"/>
              <a:t> wilt maken.</a:t>
            </a:r>
          </a:p>
          <a:p>
            <a:r>
              <a:rPr lang="nl-NL" dirty="0"/>
              <a:t>Je content interactief (met TD) wilt maken.</a:t>
            </a:r>
          </a:p>
        </p:txBody>
      </p:sp>
    </p:spTree>
    <p:extLst>
      <p:ext uri="{BB962C8B-B14F-4D97-AF65-F5344CB8AC3E}">
        <p14:creationId xmlns:p14="http://schemas.microsoft.com/office/powerpoint/2010/main" val="2450804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D00A8-D2CC-675A-8C5A-0FD19927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Opzet Touchdesigner Template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5F652-C0EC-DE76-3D29-360518000C50}"/>
              </a:ext>
            </a:extLst>
          </p:cNvPr>
          <p:cNvSpPr/>
          <p:nvPr/>
        </p:nvSpPr>
        <p:spPr>
          <a:xfrm>
            <a:off x="6647733" y="5232938"/>
            <a:ext cx="835071" cy="6570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Screen/</a:t>
            </a:r>
          </a:p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beamer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DC87A-F193-D8F4-B9F1-888BBEEF5697}"/>
              </a:ext>
            </a:extLst>
          </p:cNvPr>
          <p:cNvSpPr/>
          <p:nvPr/>
        </p:nvSpPr>
        <p:spPr>
          <a:xfrm>
            <a:off x="5344968" y="5232938"/>
            <a:ext cx="835071" cy="6570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Screen/</a:t>
            </a:r>
          </a:p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beamer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65AB6-B8DC-249B-822A-A40B08D67221}"/>
              </a:ext>
            </a:extLst>
          </p:cNvPr>
          <p:cNvSpPr/>
          <p:nvPr/>
        </p:nvSpPr>
        <p:spPr>
          <a:xfrm>
            <a:off x="7950500" y="5232938"/>
            <a:ext cx="835071" cy="6570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Screen/</a:t>
            </a:r>
          </a:p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beamer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A195F-A503-D1D5-2E3C-A5F5C67E1EF2}"/>
              </a:ext>
            </a:extLst>
          </p:cNvPr>
          <p:cNvSpPr/>
          <p:nvPr/>
        </p:nvSpPr>
        <p:spPr>
          <a:xfrm>
            <a:off x="4042203" y="5232939"/>
            <a:ext cx="835071" cy="6570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Screen/</a:t>
            </a:r>
          </a:p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beamer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9CFF7-B16F-C379-42E6-854A5D846C11}"/>
              </a:ext>
            </a:extLst>
          </p:cNvPr>
          <p:cNvSpPr/>
          <p:nvPr/>
        </p:nvSpPr>
        <p:spPr>
          <a:xfrm>
            <a:off x="2739438" y="5232940"/>
            <a:ext cx="835071" cy="6570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Screen/</a:t>
            </a:r>
          </a:p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beamer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56ADC0-604C-B10D-5AE2-EE718214804D}"/>
              </a:ext>
            </a:extLst>
          </p:cNvPr>
          <p:cNvSpPr/>
          <p:nvPr/>
        </p:nvSpPr>
        <p:spPr>
          <a:xfrm>
            <a:off x="2739438" y="3583265"/>
            <a:ext cx="835071" cy="6570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Content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F0F96-7B80-7546-6D3E-6E6DD7EB96F8}"/>
              </a:ext>
            </a:extLst>
          </p:cNvPr>
          <p:cNvSpPr/>
          <p:nvPr/>
        </p:nvSpPr>
        <p:spPr>
          <a:xfrm>
            <a:off x="4037072" y="3583265"/>
            <a:ext cx="835071" cy="6570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Content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4F698-B658-7037-876F-BBE974E6E9E3}"/>
              </a:ext>
            </a:extLst>
          </p:cNvPr>
          <p:cNvSpPr/>
          <p:nvPr/>
        </p:nvSpPr>
        <p:spPr>
          <a:xfrm>
            <a:off x="6647733" y="3583265"/>
            <a:ext cx="835071" cy="6570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Content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D01741-FD96-9E30-B8B7-F762751D5F94}"/>
              </a:ext>
            </a:extLst>
          </p:cNvPr>
          <p:cNvSpPr/>
          <p:nvPr/>
        </p:nvSpPr>
        <p:spPr>
          <a:xfrm>
            <a:off x="7949463" y="3578148"/>
            <a:ext cx="835071" cy="6570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Content</a:t>
            </a: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1657A-9878-50B1-4547-2F6B918BEC0B}"/>
              </a:ext>
            </a:extLst>
          </p:cNvPr>
          <p:cNvSpPr/>
          <p:nvPr/>
        </p:nvSpPr>
        <p:spPr>
          <a:xfrm>
            <a:off x="5332434" y="3578147"/>
            <a:ext cx="835071" cy="6570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Content</a:t>
            </a:r>
            <a:endParaRPr lang="en-GB"/>
          </a:p>
        </p:txBody>
      </p:sp>
      <p:cxnSp>
        <p:nvCxnSpPr>
          <p:cNvPr id="14" name="Straight Arrow Connector 14">
            <a:extLst>
              <a:ext uri="{FF2B5EF4-FFF2-40B4-BE49-F238E27FC236}">
                <a16:creationId xmlns:a16="http://schemas.microsoft.com/office/drawing/2014/main" id="{AB57A8A6-BF63-48A8-99AD-3415887D0141}"/>
              </a:ext>
            </a:extLst>
          </p:cNvPr>
          <p:cNvCxnSpPr>
            <a:stCxn id="9" idx="2"/>
            <a:endCxn id="8" idx="0"/>
          </p:cNvCxnSpPr>
          <p:nvPr/>
        </p:nvCxnSpPr>
        <p:spPr>
          <a:xfrm>
            <a:off x="3156974" y="4240269"/>
            <a:ext cx="0" cy="992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5">
            <a:extLst>
              <a:ext uri="{FF2B5EF4-FFF2-40B4-BE49-F238E27FC236}">
                <a16:creationId xmlns:a16="http://schemas.microsoft.com/office/drawing/2014/main" id="{423BA431-E291-E87F-BCE6-4469323E8363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7065269" y="4240269"/>
            <a:ext cx="0" cy="9926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6">
            <a:extLst>
              <a:ext uri="{FF2B5EF4-FFF2-40B4-BE49-F238E27FC236}">
                <a16:creationId xmlns:a16="http://schemas.microsoft.com/office/drawing/2014/main" id="{22F3D660-DDEF-D0FD-FEE2-9086B7DE1F03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5749970" y="4235152"/>
            <a:ext cx="12534" cy="99778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7">
            <a:extLst>
              <a:ext uri="{FF2B5EF4-FFF2-40B4-BE49-F238E27FC236}">
                <a16:creationId xmlns:a16="http://schemas.microsoft.com/office/drawing/2014/main" id="{970B6554-FA2B-A840-7048-B65695487D66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4454607" y="4240269"/>
            <a:ext cx="5131" cy="992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24">
            <a:extLst>
              <a:ext uri="{FF2B5EF4-FFF2-40B4-BE49-F238E27FC236}">
                <a16:creationId xmlns:a16="http://schemas.microsoft.com/office/drawing/2014/main" id="{95CA53DD-EA92-DCF2-F187-380AD98BFF7C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8366998" y="4235153"/>
            <a:ext cx="1037" cy="997785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29">
            <a:extLst>
              <a:ext uri="{FF2B5EF4-FFF2-40B4-BE49-F238E27FC236}">
                <a16:creationId xmlns:a16="http://schemas.microsoft.com/office/drawing/2014/main" id="{5EB5E2A1-A07D-9C3E-1C33-3480DD563B06}"/>
              </a:ext>
            </a:extLst>
          </p:cNvPr>
          <p:cNvSpPr txBox="1"/>
          <p:nvPr/>
        </p:nvSpPr>
        <p:spPr>
          <a:xfrm>
            <a:off x="9017953" y="2177680"/>
            <a:ext cx="2265743" cy="50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308" indent="-174308" defTabSz="278892">
              <a:spcAft>
                <a:spcPts val="600"/>
              </a:spcAft>
              <a:buFontTx/>
              <a:buChar char="-"/>
            </a:pPr>
            <a:r>
              <a:rPr lang="en-GB" sz="109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Makkelijk</a:t>
            </a:r>
            <a:r>
              <a:rPr lang="en-GB" sz="10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09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</a:t>
            </a:r>
            <a:r>
              <a:rPr lang="en-GB" sz="10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09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verwisselen</a:t>
            </a:r>
            <a:endParaRPr lang="en-GB" sz="109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4308" indent="-174308" defTabSz="278892">
              <a:spcAft>
                <a:spcPts val="600"/>
              </a:spcAft>
              <a:buFontTx/>
              <a:buChar char="-"/>
            </a:pPr>
            <a:r>
              <a:rPr lang="en-GB" sz="1098" dirty="0"/>
              <a:t>Real time. </a:t>
            </a:r>
            <a:r>
              <a:rPr lang="en-GB" sz="1098" dirty="0" err="1"/>
              <a:t>Geen</a:t>
            </a:r>
            <a:r>
              <a:rPr lang="en-GB" sz="1098" dirty="0"/>
              <a:t> </a:t>
            </a:r>
            <a:r>
              <a:rPr lang="en-GB" sz="1098" dirty="0" err="1"/>
              <a:t>renderriing</a:t>
            </a:r>
            <a:endParaRPr lang="en-GB" sz="109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760A35CC-05F7-EE99-357E-9AF5ABB1A4DE}"/>
              </a:ext>
            </a:extLst>
          </p:cNvPr>
          <p:cNvSpPr/>
          <p:nvPr/>
        </p:nvSpPr>
        <p:spPr>
          <a:xfrm>
            <a:off x="1722795" y="2324679"/>
            <a:ext cx="835071" cy="6570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Sensor</a:t>
            </a:r>
            <a:endParaRPr lang="en-GB" dirty="0"/>
          </a:p>
        </p:txBody>
      </p:sp>
      <p:cxnSp>
        <p:nvCxnSpPr>
          <p:cNvPr id="21" name="Straight Arrow Connector 14">
            <a:extLst>
              <a:ext uri="{FF2B5EF4-FFF2-40B4-BE49-F238E27FC236}">
                <a16:creationId xmlns:a16="http://schemas.microsoft.com/office/drawing/2014/main" id="{35115405-154B-5C74-4C98-BD22E31CBEA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557866" y="2653181"/>
            <a:ext cx="599107" cy="992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14">
            <a:extLst>
              <a:ext uri="{FF2B5EF4-FFF2-40B4-BE49-F238E27FC236}">
                <a16:creationId xmlns:a16="http://schemas.microsoft.com/office/drawing/2014/main" id="{484FED2C-0A59-61F7-DB13-7E0BCFE81D0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557866" y="2653181"/>
            <a:ext cx="1950247" cy="930084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4">
            <a:extLst>
              <a:ext uri="{FF2B5EF4-FFF2-40B4-BE49-F238E27FC236}">
                <a16:creationId xmlns:a16="http://schemas.microsoft.com/office/drawing/2014/main" id="{28BBCD66-2CE2-EF04-B8E5-CCC1DDC24EA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557866" y="2653181"/>
            <a:ext cx="3189268" cy="87131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14">
            <a:extLst>
              <a:ext uri="{FF2B5EF4-FFF2-40B4-BE49-F238E27FC236}">
                <a16:creationId xmlns:a16="http://schemas.microsoft.com/office/drawing/2014/main" id="{B73700A3-1A11-9512-65FB-7CE5428E4EA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557866" y="2653181"/>
            <a:ext cx="4240873" cy="90091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14">
            <a:extLst>
              <a:ext uri="{FF2B5EF4-FFF2-40B4-BE49-F238E27FC236}">
                <a16:creationId xmlns:a16="http://schemas.microsoft.com/office/drawing/2014/main" id="{9A319BA9-6CC7-DBC0-4A28-8FEA28CF5D69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557866" y="2653181"/>
            <a:ext cx="5719082" cy="930084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42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D00A8-D2CC-675A-8C5A-0FD19927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Opzet Touchdesigner Template</a:t>
            </a: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5EB5E2A1-A07D-9C3E-1C33-3480DD563B06}"/>
              </a:ext>
            </a:extLst>
          </p:cNvPr>
          <p:cNvSpPr txBox="1"/>
          <p:nvPr/>
        </p:nvSpPr>
        <p:spPr>
          <a:xfrm>
            <a:off x="9017953" y="2177680"/>
            <a:ext cx="2265743" cy="50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308" indent="-174308" defTabSz="278892">
              <a:spcAft>
                <a:spcPts val="600"/>
              </a:spcAft>
              <a:buFontTx/>
              <a:buChar char="-"/>
            </a:pPr>
            <a:r>
              <a:rPr lang="en-GB" sz="109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Makkelijk</a:t>
            </a:r>
            <a:r>
              <a:rPr lang="en-GB" sz="10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09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</a:t>
            </a:r>
            <a:r>
              <a:rPr lang="en-GB" sz="10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09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verwisselen</a:t>
            </a:r>
            <a:endParaRPr lang="en-GB" sz="109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4308" indent="-174308" defTabSz="278892">
              <a:spcAft>
                <a:spcPts val="600"/>
              </a:spcAft>
              <a:buFontTx/>
              <a:buChar char="-"/>
            </a:pPr>
            <a:r>
              <a:rPr lang="en-GB" sz="1098" dirty="0"/>
              <a:t>Real time. </a:t>
            </a:r>
            <a:r>
              <a:rPr lang="en-GB" sz="1098" dirty="0" err="1"/>
              <a:t>Geen</a:t>
            </a:r>
            <a:r>
              <a:rPr lang="en-GB" sz="1098" dirty="0"/>
              <a:t> </a:t>
            </a:r>
            <a:r>
              <a:rPr lang="en-GB" sz="1098" dirty="0" err="1"/>
              <a:t>renderriing</a:t>
            </a:r>
            <a:endParaRPr lang="en-GB" sz="109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760A35CC-05F7-EE99-357E-9AF5ABB1A4DE}"/>
              </a:ext>
            </a:extLst>
          </p:cNvPr>
          <p:cNvSpPr/>
          <p:nvPr/>
        </p:nvSpPr>
        <p:spPr>
          <a:xfrm>
            <a:off x="1722795" y="2324679"/>
            <a:ext cx="835071" cy="6570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Sensor</a:t>
            </a:r>
            <a:endParaRPr lang="en-GB" dirty="0"/>
          </a:p>
        </p:txBody>
      </p:sp>
      <p:cxnSp>
        <p:nvCxnSpPr>
          <p:cNvPr id="23" name="Straight Arrow Connector 14">
            <a:extLst>
              <a:ext uri="{FF2B5EF4-FFF2-40B4-BE49-F238E27FC236}">
                <a16:creationId xmlns:a16="http://schemas.microsoft.com/office/drawing/2014/main" id="{484FED2C-0A59-61F7-DB13-7E0BCFE81D01}"/>
              </a:ext>
            </a:extLst>
          </p:cNvPr>
          <p:cNvCxnSpPr>
            <a:cxnSpLocks/>
            <a:stCxn id="20" idx="3"/>
            <a:endCxn id="40" idx="0"/>
          </p:cNvCxnSpPr>
          <p:nvPr/>
        </p:nvCxnSpPr>
        <p:spPr>
          <a:xfrm>
            <a:off x="2557866" y="2653181"/>
            <a:ext cx="2952540" cy="122941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">
            <a:extLst>
              <a:ext uri="{FF2B5EF4-FFF2-40B4-BE49-F238E27FC236}">
                <a16:creationId xmlns:a16="http://schemas.microsoft.com/office/drawing/2014/main" id="{F3CC0E51-BD73-9183-46EF-2357FA83E295}"/>
              </a:ext>
            </a:extLst>
          </p:cNvPr>
          <p:cNvSpPr/>
          <p:nvPr/>
        </p:nvSpPr>
        <p:spPr>
          <a:xfrm>
            <a:off x="7058318" y="5776859"/>
            <a:ext cx="835071" cy="6570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Screen/</a:t>
            </a:r>
          </a:p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beamer</a:t>
            </a:r>
            <a:endParaRPr lang="en-GB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9BA5CB9B-FCDA-D5E3-726B-6863881267E1}"/>
              </a:ext>
            </a:extLst>
          </p:cNvPr>
          <p:cNvSpPr/>
          <p:nvPr/>
        </p:nvSpPr>
        <p:spPr>
          <a:xfrm>
            <a:off x="5755553" y="5776859"/>
            <a:ext cx="835071" cy="6570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Screen/</a:t>
            </a:r>
          </a:p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beamer</a:t>
            </a:r>
            <a:endParaRPr lang="en-GB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948202F7-8112-3EA7-CF86-FEFDC01BACAB}"/>
              </a:ext>
            </a:extLst>
          </p:cNvPr>
          <p:cNvSpPr/>
          <p:nvPr/>
        </p:nvSpPr>
        <p:spPr>
          <a:xfrm>
            <a:off x="8361085" y="5776859"/>
            <a:ext cx="835071" cy="6570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Screen/</a:t>
            </a:r>
          </a:p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beamer</a:t>
            </a:r>
            <a:endParaRPr lang="en-GB"/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50A325AA-7139-C789-5176-19A640B67E5B}"/>
              </a:ext>
            </a:extLst>
          </p:cNvPr>
          <p:cNvSpPr/>
          <p:nvPr/>
        </p:nvSpPr>
        <p:spPr>
          <a:xfrm>
            <a:off x="4452788" y="5776860"/>
            <a:ext cx="835071" cy="6570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Screen/</a:t>
            </a:r>
          </a:p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beamer</a:t>
            </a:r>
            <a:endParaRPr lang="en-GB"/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5056382A-88A5-E305-C3F4-D44E20CD41A2}"/>
              </a:ext>
            </a:extLst>
          </p:cNvPr>
          <p:cNvSpPr/>
          <p:nvPr/>
        </p:nvSpPr>
        <p:spPr>
          <a:xfrm>
            <a:off x="3150023" y="5776861"/>
            <a:ext cx="835071" cy="6570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Screen/</a:t>
            </a:r>
          </a:p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beamer</a:t>
            </a:r>
            <a:endParaRPr lang="en-GB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AC25A7F0-63A7-DADE-59AF-A45C45B319A4}"/>
              </a:ext>
            </a:extLst>
          </p:cNvPr>
          <p:cNvSpPr/>
          <p:nvPr/>
        </p:nvSpPr>
        <p:spPr>
          <a:xfrm>
            <a:off x="5104405" y="4899829"/>
            <a:ext cx="814540" cy="3192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Splitter</a:t>
            </a:r>
            <a:endParaRPr lang="en-GB"/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99CBDF15-372B-6AD4-5AAB-277709034050}"/>
              </a:ext>
            </a:extLst>
          </p:cNvPr>
          <p:cNvSpPr/>
          <p:nvPr/>
        </p:nvSpPr>
        <p:spPr>
          <a:xfrm>
            <a:off x="5092870" y="3882599"/>
            <a:ext cx="835071" cy="6570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78892">
              <a:spcAft>
                <a:spcPts val="600"/>
              </a:spcAft>
            </a:pPr>
            <a:r>
              <a:rPr lang="en-GB" sz="109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Content</a:t>
            </a:r>
            <a:endParaRPr lang="en-GB"/>
          </a:p>
        </p:txBody>
      </p:sp>
      <p:cxnSp>
        <p:nvCxnSpPr>
          <p:cNvPr id="41" name="Curved Connector 23">
            <a:extLst>
              <a:ext uri="{FF2B5EF4-FFF2-40B4-BE49-F238E27FC236}">
                <a16:creationId xmlns:a16="http://schemas.microsoft.com/office/drawing/2014/main" id="{65C7E3F5-8AE8-71B8-5473-2A41054C0E25}"/>
              </a:ext>
            </a:extLst>
          </p:cNvPr>
          <p:cNvCxnSpPr>
            <a:stCxn id="39" idx="2"/>
            <a:endCxn id="38" idx="0"/>
          </p:cNvCxnSpPr>
          <p:nvPr/>
        </p:nvCxnSpPr>
        <p:spPr>
          <a:xfrm rot="5400000">
            <a:off x="4260748" y="4525933"/>
            <a:ext cx="557739" cy="1944116"/>
          </a:xfrm>
          <a:prstGeom prst="curvedConnector3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25">
            <a:extLst>
              <a:ext uri="{FF2B5EF4-FFF2-40B4-BE49-F238E27FC236}">
                <a16:creationId xmlns:a16="http://schemas.microsoft.com/office/drawing/2014/main" id="{51A7E148-3299-30DB-CCCD-5C08F8B6BB24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 rot="5400000">
            <a:off x="4912130" y="5177315"/>
            <a:ext cx="557738" cy="64135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26">
            <a:extLst>
              <a:ext uri="{FF2B5EF4-FFF2-40B4-BE49-F238E27FC236}">
                <a16:creationId xmlns:a16="http://schemas.microsoft.com/office/drawing/2014/main" id="{008D076E-A14D-1D91-017E-15DAC71E628E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5563513" y="5167283"/>
            <a:ext cx="557738" cy="661414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27">
            <a:extLst>
              <a:ext uri="{FF2B5EF4-FFF2-40B4-BE49-F238E27FC236}">
                <a16:creationId xmlns:a16="http://schemas.microsoft.com/office/drawing/2014/main" id="{BD426217-2D6D-D102-DA1F-B4D88018CE9D}"/>
              </a:ext>
            </a:extLst>
          </p:cNvPr>
          <p:cNvCxnSpPr>
            <a:cxnSpLocks/>
            <a:stCxn id="39" idx="2"/>
            <a:endCxn id="34" idx="0"/>
          </p:cNvCxnSpPr>
          <p:nvPr/>
        </p:nvCxnSpPr>
        <p:spPr>
          <a:xfrm rot="16200000" flipH="1">
            <a:off x="6214895" y="4515900"/>
            <a:ext cx="557737" cy="196417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6">
            <a:extLst>
              <a:ext uri="{FF2B5EF4-FFF2-40B4-BE49-F238E27FC236}">
                <a16:creationId xmlns:a16="http://schemas.microsoft.com/office/drawing/2014/main" id="{B7250C8D-0675-4C63-B843-B94A5C3EB510}"/>
              </a:ext>
            </a:extLst>
          </p:cNvPr>
          <p:cNvCxnSpPr>
            <a:cxnSpLocks/>
          </p:cNvCxnSpPr>
          <p:nvPr/>
        </p:nvCxnSpPr>
        <p:spPr>
          <a:xfrm>
            <a:off x="5509135" y="4539603"/>
            <a:ext cx="1270" cy="36022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26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CF31B-879C-1E36-B3CC-A889E0EF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Set TOP </a:t>
            </a:r>
            <a:r>
              <a:rPr lang="en-US" sz="5400" dirty="0" err="1"/>
              <a:t>als</a:t>
            </a:r>
            <a:r>
              <a:rPr lang="en-US" sz="5400" dirty="0"/>
              <a:t> source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00831-02B0-D0CB-15D6-A5E76BEB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949" y="625683"/>
            <a:ext cx="4337075" cy="2743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29568-18FE-908E-028E-B1784307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071" y="4033117"/>
            <a:ext cx="4708833" cy="17775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C45103-8EC7-AA9F-D969-D53895001970}"/>
              </a:ext>
            </a:extLst>
          </p:cNvPr>
          <p:cNvCxnSpPr>
            <a:cxnSpLocks/>
          </p:cNvCxnSpPr>
          <p:nvPr/>
        </p:nvCxnSpPr>
        <p:spPr>
          <a:xfrm>
            <a:off x="5660572" y="2833070"/>
            <a:ext cx="3003045" cy="93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7CE85D-43B1-07B9-1E3A-9CA522B3DDFE}"/>
              </a:ext>
            </a:extLst>
          </p:cNvPr>
          <p:cNvCxnSpPr/>
          <p:nvPr/>
        </p:nvCxnSpPr>
        <p:spPr>
          <a:xfrm>
            <a:off x="5660572" y="2860501"/>
            <a:ext cx="3077688" cy="23032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97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697C4-18AB-0237-E73F-68A3BE77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Input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265B4-E9E3-17BA-558D-CBAD7B616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436391"/>
            <a:ext cx="6846363" cy="3833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8EFF1A-1FF5-8E3F-10FB-4D9BE4293EF0}"/>
              </a:ext>
            </a:extLst>
          </p:cNvPr>
          <p:cNvSpPr/>
          <p:nvPr/>
        </p:nvSpPr>
        <p:spPr>
          <a:xfrm>
            <a:off x="7635834" y="2743200"/>
            <a:ext cx="1543792" cy="2058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7870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CFDF-C02B-1D75-9243-AEE65330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Switcher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6337E-3DD3-E598-BD2D-3FAB19787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Nu gaan we een content </a:t>
            </a:r>
            <a:r>
              <a:rPr lang="nl-NL" dirty="0" err="1"/>
              <a:t>switcher</a:t>
            </a:r>
            <a:r>
              <a:rPr lang="nl-NL" dirty="0"/>
              <a:t> maken:</a:t>
            </a:r>
          </a:p>
          <a:p>
            <a:pPr lvl="1"/>
            <a:r>
              <a:rPr lang="nl-NL" dirty="0"/>
              <a:t>De switch gebeurt met het toetsenbord (toets 1).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0474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AD988D-6F39-FC63-9D44-951DD171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Immersive Lab Template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23AA8-DFC2-8483-80FA-ED264A600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9652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F9F96-F0A9-9D5A-4B22-ABEE5934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Content klaarzetten  </a:t>
            </a:r>
          </a:p>
        </p:txBody>
      </p:sp>
      <p:pic>
        <p:nvPicPr>
          <p:cNvPr id="7" name="Tijdelijke aanduiding voor inhoud 6" descr="Afbeelding met tekst, schermopname, Lettertype, software&#10;&#10;Automatisch gegenereerde beschrijving">
            <a:extLst>
              <a:ext uri="{FF2B5EF4-FFF2-40B4-BE49-F238E27FC236}">
                <a16:creationId xmlns:a16="http://schemas.microsoft.com/office/drawing/2014/main" id="{A17CA435-73BB-227D-8BBD-931109488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2821" y="1818446"/>
            <a:ext cx="3467100" cy="3200400"/>
          </a:xfrm>
        </p:spPr>
      </p:pic>
      <p:pic>
        <p:nvPicPr>
          <p:cNvPr id="9" name="Afbeelding 8" descr="Afbeelding met tekst, schermopname, software&#10;&#10;Automatisch gegenereerde beschrijving">
            <a:extLst>
              <a:ext uri="{FF2B5EF4-FFF2-40B4-BE49-F238E27FC236}">
                <a16:creationId xmlns:a16="http://schemas.microsoft.com/office/drawing/2014/main" id="{A23AE309-25AD-7CF2-2D1A-EE629841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421" y="1864360"/>
            <a:ext cx="4089400" cy="4445000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98BECF21-1BD5-44DE-8FED-45DC4C3AF287}"/>
              </a:ext>
            </a:extLst>
          </p:cNvPr>
          <p:cNvSpPr/>
          <p:nvPr/>
        </p:nvSpPr>
        <p:spPr>
          <a:xfrm>
            <a:off x="4225818" y="5029201"/>
            <a:ext cx="1742303" cy="1179576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ED5616F-607B-3894-FEC3-235DE6DB22EC}"/>
              </a:ext>
            </a:extLst>
          </p:cNvPr>
          <p:cNvSpPr txBox="1"/>
          <p:nvPr/>
        </p:nvSpPr>
        <p:spPr>
          <a:xfrm>
            <a:off x="342901" y="2218317"/>
            <a:ext cx="25732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Ze je bestanden  in de map video content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8454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E8B77-11C4-708C-6706-3706E5C2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Altijd als je file start. Eerst de content in de </a:t>
            </a:r>
            <a:r>
              <a:rPr lang="nl-NL" dirty="0" err="1"/>
              <a:t>nodes</a:t>
            </a:r>
            <a:r>
              <a:rPr lang="nl-NL" dirty="0"/>
              <a:t> laden.</a:t>
            </a:r>
          </a:p>
        </p:txBody>
      </p:sp>
      <p:pic>
        <p:nvPicPr>
          <p:cNvPr id="7" name="Afbeelding 6" descr="Afbeelding met tekst, schermopname, software, Multimediasoftware&#10;&#10;Automatisch gegenereerde beschrijving">
            <a:extLst>
              <a:ext uri="{FF2B5EF4-FFF2-40B4-BE49-F238E27FC236}">
                <a16:creationId xmlns:a16="http://schemas.microsoft.com/office/drawing/2014/main" id="{F1051DBE-DC5C-AF23-98AF-8F7B152E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289" y="2615237"/>
            <a:ext cx="3856339" cy="321361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C9829AC-6764-3D8F-1575-6767F31AF061}"/>
              </a:ext>
            </a:extLst>
          </p:cNvPr>
          <p:cNvSpPr txBox="1"/>
          <p:nvPr/>
        </p:nvSpPr>
        <p:spPr>
          <a:xfrm>
            <a:off x="766119" y="2360141"/>
            <a:ext cx="2483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Selecteer node </a:t>
            </a:r>
          </a:p>
          <a:p>
            <a:r>
              <a:rPr lang="nl-NL" dirty="0" err="1"/>
              <a:t>Blend_content_floor</a:t>
            </a:r>
            <a:r>
              <a:rPr lang="nl-NL" dirty="0"/>
              <a:t> (of  ander gedeelte)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FCD0A6B-D961-4706-C104-AEA625892B28}"/>
              </a:ext>
            </a:extLst>
          </p:cNvPr>
          <p:cNvSpPr txBox="1"/>
          <p:nvPr/>
        </p:nvSpPr>
        <p:spPr>
          <a:xfrm>
            <a:off x="8985379" y="3016593"/>
            <a:ext cx="2440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de </a:t>
            </a:r>
            <a:r>
              <a:rPr lang="nl-NL" dirty="0" err="1"/>
              <a:t>parameterbox</a:t>
            </a:r>
            <a:r>
              <a:rPr lang="nl-NL" dirty="0"/>
              <a:t>: - typ de mapnaam waar de content is opgeslagen.</a:t>
            </a:r>
          </a:p>
          <a:p>
            <a:r>
              <a:rPr lang="nl-NL" dirty="0"/>
              <a:t>-Klik vervolgens op </a:t>
            </a:r>
            <a:r>
              <a:rPr lang="nl-NL" b="1" dirty="0" err="1"/>
              <a:t>Pulse</a:t>
            </a:r>
            <a:r>
              <a:rPr lang="nl-NL" dirty="0"/>
              <a:t> bij </a:t>
            </a:r>
            <a:r>
              <a:rPr lang="nl-NL" dirty="0" err="1"/>
              <a:t>Reload</a:t>
            </a:r>
            <a:r>
              <a:rPr lang="nl-NL" dirty="0"/>
              <a:t> Folder om de inhoud te vernieuwen.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9E27EC52-E754-C29C-68F2-578C29077E2E}"/>
              </a:ext>
            </a:extLst>
          </p:cNvPr>
          <p:cNvSpPr/>
          <p:nvPr/>
        </p:nvSpPr>
        <p:spPr>
          <a:xfrm>
            <a:off x="5032195" y="3296599"/>
            <a:ext cx="611430" cy="413951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671579AB-3B6A-351E-0FDC-353E210ECE34}"/>
              </a:ext>
            </a:extLst>
          </p:cNvPr>
          <p:cNvCxnSpPr/>
          <p:nvPr/>
        </p:nvCxnSpPr>
        <p:spPr>
          <a:xfrm flipH="1">
            <a:off x="6848638" y="3296599"/>
            <a:ext cx="356798" cy="41395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D569B54A-2374-BE2F-7F9B-30C61060FDDB}"/>
              </a:ext>
            </a:extLst>
          </p:cNvPr>
          <p:cNvSpPr txBox="1"/>
          <p:nvPr/>
        </p:nvSpPr>
        <p:spPr>
          <a:xfrm>
            <a:off x="646670" y="5386030"/>
            <a:ext cx="3369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Window</a:t>
            </a:r>
            <a:r>
              <a:rPr lang="nl-NL" dirty="0"/>
              <a:t>, door, </a:t>
            </a:r>
            <a:r>
              <a:rPr lang="nl-NL" dirty="0" err="1"/>
              <a:t>left</a:t>
            </a:r>
            <a:r>
              <a:rPr lang="nl-NL" dirty="0"/>
              <a:t>, right, floor</a:t>
            </a:r>
          </a:p>
          <a:p>
            <a:r>
              <a:rPr lang="nl-NL" dirty="0"/>
              <a:t>En </a:t>
            </a:r>
          </a:p>
          <a:p>
            <a:r>
              <a:rPr lang="nl-NL" dirty="0"/>
              <a:t>Splitter (als je 1 video over meerdere muren wilt)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0E2126-9DA7-66DD-922F-8C4C3CF08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9" y="3429000"/>
            <a:ext cx="3468130" cy="1483510"/>
          </a:xfrm>
          <a:prstGeom prst="rect">
            <a:avLst/>
          </a:prstGeom>
        </p:spPr>
      </p:pic>
      <p:cxnSp>
        <p:nvCxnSpPr>
          <p:cNvPr id="12" name="Rechte verbindingslijn met pijl 13">
            <a:extLst>
              <a:ext uri="{FF2B5EF4-FFF2-40B4-BE49-F238E27FC236}">
                <a16:creationId xmlns:a16="http://schemas.microsoft.com/office/drawing/2014/main" id="{24200A0C-7EFF-F469-C036-8A92C026A6EC}"/>
              </a:ext>
            </a:extLst>
          </p:cNvPr>
          <p:cNvCxnSpPr>
            <a:cxnSpLocks/>
          </p:cNvCxnSpPr>
          <p:nvPr/>
        </p:nvCxnSpPr>
        <p:spPr>
          <a:xfrm flipH="1" flipV="1">
            <a:off x="7205436" y="4222045"/>
            <a:ext cx="178399" cy="48348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971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F9F96-F0A9-9D5A-4B22-ABEE5934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Verbinden </a:t>
            </a:r>
            <a:r>
              <a:rPr lang="nl-NL" dirty="0" err="1"/>
              <a:t>nodes</a:t>
            </a:r>
            <a:endParaRPr lang="nl-NL" dirty="0"/>
          </a:p>
        </p:txBody>
      </p:sp>
      <p:pic>
        <p:nvPicPr>
          <p:cNvPr id="5" name="Tijdelijke aanduiding voor inhoud 4" descr="Afbeelding met schermopname, Grafische software, Multimediasoftware, 3d-modellering&#10;&#10;Automatisch gegenereerde beschrijving">
            <a:extLst>
              <a:ext uri="{FF2B5EF4-FFF2-40B4-BE49-F238E27FC236}">
                <a16:creationId xmlns:a16="http://schemas.microsoft.com/office/drawing/2014/main" id="{8A16828E-7F8C-59B3-33BB-AE5631937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759" y="1728216"/>
            <a:ext cx="10167937" cy="2843730"/>
          </a:xfrm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B56FF5E1-226F-1FFD-E901-E6C4383A713D}"/>
              </a:ext>
            </a:extLst>
          </p:cNvPr>
          <p:cNvCxnSpPr>
            <a:cxnSpLocks/>
          </p:cNvCxnSpPr>
          <p:nvPr/>
        </p:nvCxnSpPr>
        <p:spPr>
          <a:xfrm flipH="1" flipV="1">
            <a:off x="3571102" y="3114767"/>
            <a:ext cx="1717590" cy="206271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DE86C3E1-3A42-765B-64EB-C546589916B9}"/>
              </a:ext>
            </a:extLst>
          </p:cNvPr>
          <p:cNvSpPr txBox="1"/>
          <p:nvPr/>
        </p:nvSpPr>
        <p:spPr>
          <a:xfrm>
            <a:off x="3715924" y="5751522"/>
            <a:ext cx="248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Click &amp; drag om te  verbinden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8F6B99F0-8059-AC73-9FF8-8C00A073D54A}"/>
              </a:ext>
            </a:extLst>
          </p:cNvPr>
          <p:cNvCxnSpPr>
            <a:cxnSpLocks/>
          </p:cNvCxnSpPr>
          <p:nvPr/>
        </p:nvCxnSpPr>
        <p:spPr>
          <a:xfrm flipV="1">
            <a:off x="5441092" y="3719384"/>
            <a:ext cx="4456670" cy="161049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A631F4D5-8F32-4DF2-0F2B-9363953C75E6}"/>
              </a:ext>
            </a:extLst>
          </p:cNvPr>
          <p:cNvSpPr txBox="1"/>
          <p:nvPr/>
        </p:nvSpPr>
        <p:spPr>
          <a:xfrm>
            <a:off x="7414054" y="5329881"/>
            <a:ext cx="2483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Zorg dat de juiste content </a:t>
            </a:r>
            <a:r>
              <a:rPr lang="nl-NL" dirty="0" err="1"/>
              <a:t>nodes</a:t>
            </a:r>
            <a:r>
              <a:rPr lang="nl-NL" dirty="0"/>
              <a:t>  met de juiste </a:t>
            </a:r>
            <a:r>
              <a:rPr lang="nl-NL" dirty="0" err="1"/>
              <a:t>inputs</a:t>
            </a:r>
            <a:r>
              <a:rPr lang="nl-NL" dirty="0"/>
              <a:t> voor de muren zijn verbonden</a:t>
            </a:r>
          </a:p>
        </p:txBody>
      </p:sp>
    </p:spTree>
    <p:extLst>
      <p:ext uri="{BB962C8B-B14F-4D97-AF65-F5344CB8AC3E}">
        <p14:creationId xmlns:p14="http://schemas.microsoft.com/office/powerpoint/2010/main" val="3723179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DA4D7-D605-E74B-DFE3-9DF8230E9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537285" cy="1535865"/>
          </a:xfrm>
        </p:spPr>
        <p:txBody>
          <a:bodyPr>
            <a:normAutofit/>
          </a:bodyPr>
          <a:lstStyle/>
          <a:p>
            <a:r>
              <a:rPr lang="en-US" sz="3200"/>
              <a:t>Afspelen</a:t>
            </a:r>
            <a:endParaRPr lang="en-NL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48825-C8C2-5FC7-E51A-CE4DE62E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641850"/>
            <a:ext cx="6002636" cy="1535865"/>
          </a:xfrm>
        </p:spPr>
        <p:txBody>
          <a:bodyPr anchor="ctr">
            <a:normAutofit/>
          </a:bodyPr>
          <a:lstStyle/>
          <a:p>
            <a:r>
              <a:rPr lang="en-US" sz="1800"/>
              <a:t>Nu kan je de content met de Interface testen</a:t>
            </a:r>
          </a:p>
          <a:p>
            <a:r>
              <a:rPr lang="en-US" sz="1800"/>
              <a:t>Of direct naar de ruimte projecteren</a:t>
            </a:r>
            <a:endParaRPr lang="en-NL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7C40B-4E15-9C28-C7C7-4A42E851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479" b="-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13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B6010-4107-8B54-A1D4-29E682FC3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8CD857-50C6-5EDB-4488-BC654810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Immersive Lab Template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C7F90-2822-5830-AC56-F77B96182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088064"/>
            <a:ext cx="10607040" cy="585216"/>
          </a:xfrm>
        </p:spPr>
        <p:txBody>
          <a:bodyPr/>
          <a:lstStyle/>
          <a:p>
            <a:r>
              <a:rPr lang="en-US" dirty="0"/>
              <a:t>Advanced II - </a:t>
            </a:r>
            <a:r>
              <a:rPr lang="en-US" dirty="0" err="1"/>
              <a:t>Interactieviteit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31518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A9408-DF12-7F75-9FBE-CCB3F806F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Immersive</a:t>
            </a:r>
            <a:r>
              <a:rPr lang="nl-NL" dirty="0"/>
              <a:t> </a:t>
            </a:r>
            <a:r>
              <a:rPr lang="nl-NL" dirty="0" err="1"/>
              <a:t>tech</a:t>
            </a:r>
            <a:r>
              <a:rPr lang="nl-NL" dirty="0"/>
              <a:t> input output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17FA90D9-8060-28C9-906A-EBAED3E1CA47}"/>
              </a:ext>
            </a:extLst>
          </p:cNvPr>
          <p:cNvSpPr/>
          <p:nvPr/>
        </p:nvSpPr>
        <p:spPr>
          <a:xfrm>
            <a:off x="630621" y="2081048"/>
            <a:ext cx="2343807" cy="396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INPUT</a:t>
            </a:r>
          </a:p>
        </p:txBody>
      </p:sp>
      <p:sp>
        <p:nvSpPr>
          <p:cNvPr id="5" name="Afgeronde rechthoek 4">
            <a:extLst>
              <a:ext uri="{FF2B5EF4-FFF2-40B4-BE49-F238E27FC236}">
                <a16:creationId xmlns:a16="http://schemas.microsoft.com/office/drawing/2014/main" id="{A7A36F5A-2886-1095-F987-2705AB4E0C15}"/>
              </a:ext>
            </a:extLst>
          </p:cNvPr>
          <p:cNvSpPr/>
          <p:nvPr/>
        </p:nvSpPr>
        <p:spPr>
          <a:xfrm>
            <a:off x="4608786" y="2081048"/>
            <a:ext cx="2343807" cy="396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PROCESS</a:t>
            </a: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015F0628-D2C1-4DE1-F96E-E08A8729100C}"/>
              </a:ext>
            </a:extLst>
          </p:cNvPr>
          <p:cNvSpPr/>
          <p:nvPr/>
        </p:nvSpPr>
        <p:spPr>
          <a:xfrm>
            <a:off x="8995069" y="2081048"/>
            <a:ext cx="2343807" cy="396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OUTPUT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C85B95F-22B3-B2F3-F5D0-51E502CBA488}"/>
              </a:ext>
            </a:extLst>
          </p:cNvPr>
          <p:cNvSpPr/>
          <p:nvPr/>
        </p:nvSpPr>
        <p:spPr>
          <a:xfrm>
            <a:off x="4608786" y="2830856"/>
            <a:ext cx="2254469" cy="2869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/>
              <a:t>Computer software:</a:t>
            </a:r>
          </a:p>
          <a:p>
            <a:endParaRPr lang="nl-NL" sz="1600" dirty="0"/>
          </a:p>
          <a:p>
            <a:r>
              <a:rPr lang="nl-NL" sz="1600" dirty="0" err="1"/>
              <a:t>Unity</a:t>
            </a:r>
            <a:endParaRPr lang="nl-NL" sz="1600" dirty="0"/>
          </a:p>
          <a:p>
            <a:r>
              <a:rPr lang="nl-NL" sz="1600" dirty="0"/>
              <a:t>Touchdesigner</a:t>
            </a:r>
          </a:p>
          <a:p>
            <a:r>
              <a:rPr lang="nl-NL" sz="1600" dirty="0" err="1"/>
              <a:t>Unreal</a:t>
            </a:r>
            <a:endParaRPr lang="nl-NL" sz="1600" dirty="0"/>
          </a:p>
          <a:p>
            <a:r>
              <a:rPr lang="nl-NL" sz="1600" dirty="0" err="1"/>
              <a:t>MadMapper</a:t>
            </a:r>
            <a:r>
              <a:rPr lang="nl-NL" sz="1600" dirty="0"/>
              <a:t> </a:t>
            </a:r>
          </a:p>
          <a:p>
            <a:r>
              <a:rPr lang="nl-NL" sz="1600" dirty="0"/>
              <a:t>AI tools</a:t>
            </a:r>
          </a:p>
          <a:p>
            <a:r>
              <a:rPr lang="nl-NL" sz="1600" dirty="0" err="1"/>
              <a:t>Ableton</a:t>
            </a:r>
            <a:endParaRPr lang="nl-NL" sz="1600" dirty="0"/>
          </a:p>
          <a:p>
            <a:r>
              <a:rPr lang="nl-NL" sz="1600" dirty="0"/>
              <a:t>3D audio</a:t>
            </a:r>
          </a:p>
          <a:p>
            <a:endParaRPr lang="nl-NL" sz="1600" dirty="0"/>
          </a:p>
          <a:p>
            <a:r>
              <a:rPr lang="nl-NL" sz="1600" dirty="0"/>
              <a:t>Vele andere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418E8CD-6476-61F1-21AF-49509D0763F9}"/>
              </a:ext>
            </a:extLst>
          </p:cNvPr>
          <p:cNvSpPr/>
          <p:nvPr/>
        </p:nvSpPr>
        <p:spPr>
          <a:xfrm>
            <a:off x="675289" y="2830857"/>
            <a:ext cx="2254469" cy="2869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/>
              <a:t>Camera</a:t>
            </a:r>
          </a:p>
          <a:p>
            <a:r>
              <a:rPr lang="nl-NL" sz="1600" dirty="0"/>
              <a:t>Motion Tracking</a:t>
            </a:r>
          </a:p>
          <a:p>
            <a:r>
              <a:rPr lang="nl-NL" sz="1600" dirty="0"/>
              <a:t>Audio / </a:t>
            </a:r>
            <a:r>
              <a:rPr lang="nl-NL" sz="1600" dirty="0" err="1"/>
              <a:t>Mic</a:t>
            </a:r>
            <a:endParaRPr lang="nl-NL" sz="1600" dirty="0"/>
          </a:p>
          <a:p>
            <a:r>
              <a:rPr lang="nl-NL" sz="1600" dirty="0"/>
              <a:t>Sensors</a:t>
            </a:r>
          </a:p>
          <a:p>
            <a:r>
              <a:rPr lang="nl-NL" sz="1600" dirty="0"/>
              <a:t>Data</a:t>
            </a:r>
          </a:p>
          <a:p>
            <a:r>
              <a:rPr lang="nl-NL" sz="1600" dirty="0"/>
              <a:t>Interfaces</a:t>
            </a:r>
          </a:p>
          <a:p>
            <a:r>
              <a:rPr lang="nl-NL" sz="1600" dirty="0"/>
              <a:t>Telefoon</a:t>
            </a:r>
          </a:p>
          <a:p>
            <a:r>
              <a:rPr lang="nl-NL" sz="1600" dirty="0"/>
              <a:t>Objecten</a:t>
            </a:r>
          </a:p>
          <a:p>
            <a:r>
              <a:rPr lang="nl-NL" sz="1600" dirty="0" err="1"/>
              <a:t>Videos</a:t>
            </a:r>
            <a:endParaRPr lang="nl-NL" sz="1600" dirty="0"/>
          </a:p>
          <a:p>
            <a:endParaRPr lang="nl-NL" sz="1600" dirty="0"/>
          </a:p>
          <a:p>
            <a:r>
              <a:rPr lang="nl-NL" sz="1600" dirty="0"/>
              <a:t>Vele andere</a:t>
            </a:r>
          </a:p>
          <a:p>
            <a:endParaRPr lang="nl-NL" sz="16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F4A8C6B-39E9-D502-5B39-0A9C49F37AAA}"/>
              </a:ext>
            </a:extLst>
          </p:cNvPr>
          <p:cNvSpPr/>
          <p:nvPr/>
        </p:nvSpPr>
        <p:spPr>
          <a:xfrm>
            <a:off x="9039737" y="2830855"/>
            <a:ext cx="2254469" cy="3368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nl-NL" sz="1600" dirty="0"/>
              <a:t>Headsets</a:t>
            </a:r>
            <a:br>
              <a:rPr lang="nl-NL" sz="1600" dirty="0"/>
            </a:br>
            <a:r>
              <a:rPr lang="nl-NL" sz="1600" dirty="0"/>
              <a:t>Projectie</a:t>
            </a:r>
          </a:p>
          <a:p>
            <a:pPr marL="0" indent="0">
              <a:buNone/>
            </a:pPr>
            <a:r>
              <a:rPr lang="nl-NL" sz="1600" dirty="0" err="1"/>
              <a:t>Projection</a:t>
            </a:r>
            <a:r>
              <a:rPr lang="nl-NL" sz="1600" dirty="0"/>
              <a:t> </a:t>
            </a:r>
            <a:r>
              <a:rPr lang="nl-NL" sz="1600" dirty="0" err="1"/>
              <a:t>mapping</a:t>
            </a:r>
            <a:br>
              <a:rPr lang="nl-NL" sz="1600" dirty="0"/>
            </a:br>
            <a:r>
              <a:rPr lang="nl-NL" sz="1600" dirty="0"/>
              <a:t>Led</a:t>
            </a:r>
            <a:br>
              <a:rPr lang="nl-NL" sz="1600" dirty="0"/>
            </a:br>
            <a:r>
              <a:rPr lang="nl-NL" sz="1600" dirty="0"/>
              <a:t>Speakers</a:t>
            </a:r>
          </a:p>
          <a:p>
            <a:pPr marL="0" indent="0">
              <a:buNone/>
            </a:pPr>
            <a:r>
              <a:rPr lang="nl-NL" sz="1600" dirty="0"/>
              <a:t>3D geluid</a:t>
            </a:r>
            <a:br>
              <a:rPr lang="nl-NL" sz="1600" dirty="0"/>
            </a:br>
            <a:r>
              <a:rPr lang="nl-NL" sz="1600" dirty="0"/>
              <a:t>Kinetisch objecten</a:t>
            </a:r>
            <a:br>
              <a:rPr lang="nl-NL" sz="1600" dirty="0"/>
            </a:br>
            <a:r>
              <a:rPr lang="nl-NL" sz="1600" dirty="0"/>
              <a:t>Geur</a:t>
            </a:r>
            <a:br>
              <a:rPr lang="nl-NL" sz="1600" dirty="0"/>
            </a:br>
            <a:r>
              <a:rPr lang="nl-NL" sz="1600" dirty="0"/>
              <a:t>Beeldschermen</a:t>
            </a:r>
          </a:p>
          <a:p>
            <a:pPr marL="0" indent="0">
              <a:buNone/>
            </a:pPr>
            <a:r>
              <a:rPr lang="nl-NL" sz="1600" dirty="0"/>
              <a:t>Hologram</a:t>
            </a:r>
          </a:p>
          <a:p>
            <a:pPr marL="0" indent="0">
              <a:buNone/>
            </a:pPr>
            <a:r>
              <a:rPr lang="nl-NL" sz="1600" dirty="0"/>
              <a:t>Robots</a:t>
            </a:r>
          </a:p>
          <a:p>
            <a:pPr marL="0" indent="0">
              <a:buNone/>
            </a:pPr>
            <a:r>
              <a:rPr lang="nl-NL" sz="1600" dirty="0"/>
              <a:t>Data</a:t>
            </a:r>
            <a:br>
              <a:rPr lang="nl-NL" sz="1600" dirty="0"/>
            </a:br>
            <a:endParaRPr lang="nl-NL" sz="1600" dirty="0"/>
          </a:p>
        </p:txBody>
      </p:sp>
      <p:sp>
        <p:nvSpPr>
          <p:cNvPr id="10" name="Pijl links 9">
            <a:extLst>
              <a:ext uri="{FF2B5EF4-FFF2-40B4-BE49-F238E27FC236}">
                <a16:creationId xmlns:a16="http://schemas.microsoft.com/office/drawing/2014/main" id="{6379CA2E-2AA5-C02B-70BC-AFD6081B107D}"/>
              </a:ext>
            </a:extLst>
          </p:cNvPr>
          <p:cNvSpPr/>
          <p:nvPr/>
        </p:nvSpPr>
        <p:spPr>
          <a:xfrm flipV="1">
            <a:off x="3226676" y="2169177"/>
            <a:ext cx="935421" cy="220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 links 10">
            <a:extLst>
              <a:ext uri="{FF2B5EF4-FFF2-40B4-BE49-F238E27FC236}">
                <a16:creationId xmlns:a16="http://schemas.microsoft.com/office/drawing/2014/main" id="{54A4F1C7-9D2A-6974-7341-714B3E004E08}"/>
              </a:ext>
            </a:extLst>
          </p:cNvPr>
          <p:cNvSpPr/>
          <p:nvPr/>
        </p:nvSpPr>
        <p:spPr>
          <a:xfrm flipV="1">
            <a:off x="7341475" y="2169177"/>
            <a:ext cx="935421" cy="220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 links 13">
            <a:extLst>
              <a:ext uri="{FF2B5EF4-FFF2-40B4-BE49-F238E27FC236}">
                <a16:creationId xmlns:a16="http://schemas.microsoft.com/office/drawing/2014/main" id="{C9286E8E-657A-431C-72AF-75270DEB9E6A}"/>
              </a:ext>
            </a:extLst>
          </p:cNvPr>
          <p:cNvSpPr/>
          <p:nvPr/>
        </p:nvSpPr>
        <p:spPr>
          <a:xfrm rot="10800000" flipV="1">
            <a:off x="1671144" y="6199001"/>
            <a:ext cx="8304013" cy="220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05B3D79-72D1-B16C-49D4-DBAEEE263552}"/>
              </a:ext>
            </a:extLst>
          </p:cNvPr>
          <p:cNvSpPr txBox="1"/>
          <p:nvPr/>
        </p:nvSpPr>
        <p:spPr>
          <a:xfrm>
            <a:off x="4960882" y="6419720"/>
            <a:ext cx="16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80481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D32FE8-876E-DDCB-5C44-997A9886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Menselijke input output</a:t>
            </a:r>
          </a:p>
        </p:txBody>
      </p:sp>
      <p:pic>
        <p:nvPicPr>
          <p:cNvPr id="15" name="Tijdelijke aanduiding voor inhoud 14" descr="Afbeelding met kunst&#10;&#10;Automatisch gegenereerde beschrijving">
            <a:extLst>
              <a:ext uri="{FF2B5EF4-FFF2-40B4-BE49-F238E27FC236}">
                <a16:creationId xmlns:a16="http://schemas.microsoft.com/office/drawing/2014/main" id="{33C34BCA-B1BE-7B33-E3C8-A33B7D466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94644" y="2295597"/>
            <a:ext cx="2168611" cy="2168611"/>
          </a:xfrm>
        </p:spPr>
      </p:pic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D5C1D64D-B5A0-F94D-946D-D9A0086F7BAF}"/>
              </a:ext>
            </a:extLst>
          </p:cNvPr>
          <p:cNvSpPr/>
          <p:nvPr/>
        </p:nvSpPr>
        <p:spPr>
          <a:xfrm>
            <a:off x="630621" y="2081048"/>
            <a:ext cx="2343807" cy="396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INPUT (Zintuigen)</a:t>
            </a:r>
          </a:p>
        </p:txBody>
      </p:sp>
      <p:sp>
        <p:nvSpPr>
          <p:cNvPr id="5" name="Afgeronde rechthoek 4">
            <a:extLst>
              <a:ext uri="{FF2B5EF4-FFF2-40B4-BE49-F238E27FC236}">
                <a16:creationId xmlns:a16="http://schemas.microsoft.com/office/drawing/2014/main" id="{28084ADA-B2FF-7B7B-5250-2222FB078305}"/>
              </a:ext>
            </a:extLst>
          </p:cNvPr>
          <p:cNvSpPr/>
          <p:nvPr/>
        </p:nvSpPr>
        <p:spPr>
          <a:xfrm>
            <a:off x="4608786" y="2081048"/>
            <a:ext cx="2343807" cy="396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PROCESS</a:t>
            </a: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7BC2AC73-56E3-CBCA-D9FB-8C6D08E4F4B4}"/>
              </a:ext>
            </a:extLst>
          </p:cNvPr>
          <p:cNvSpPr/>
          <p:nvPr/>
        </p:nvSpPr>
        <p:spPr>
          <a:xfrm>
            <a:off x="8995069" y="2081048"/>
            <a:ext cx="2343807" cy="396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OUTPUT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C8C8210-F1AB-42D6-807D-57DA399AB68C}"/>
              </a:ext>
            </a:extLst>
          </p:cNvPr>
          <p:cNvSpPr/>
          <p:nvPr/>
        </p:nvSpPr>
        <p:spPr>
          <a:xfrm>
            <a:off x="4608786" y="4603530"/>
            <a:ext cx="2254469" cy="10966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/>
              <a:t>Filteren</a:t>
            </a:r>
          </a:p>
          <a:p>
            <a:r>
              <a:rPr lang="nl-NL" sz="1600" dirty="0"/>
              <a:t>Gedachtes</a:t>
            </a:r>
          </a:p>
          <a:p>
            <a:r>
              <a:rPr lang="nl-NL" sz="1600" b="1" dirty="0"/>
              <a:t>Emoties</a:t>
            </a:r>
          </a:p>
          <a:p>
            <a:r>
              <a:rPr lang="nl-NL" sz="1600" b="1" dirty="0"/>
              <a:t>Gevoelens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E82F2B2-FD01-4ADC-43BA-35E889E985CA}"/>
              </a:ext>
            </a:extLst>
          </p:cNvPr>
          <p:cNvSpPr/>
          <p:nvPr/>
        </p:nvSpPr>
        <p:spPr>
          <a:xfrm>
            <a:off x="675289" y="2830857"/>
            <a:ext cx="2254469" cy="2869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/>
              <a:t>Dingen zien</a:t>
            </a:r>
          </a:p>
          <a:p>
            <a:r>
              <a:rPr lang="nl-NL" sz="1600" dirty="0"/>
              <a:t>Lezen</a:t>
            </a:r>
          </a:p>
          <a:p>
            <a:r>
              <a:rPr lang="nl-NL" sz="1600" dirty="0"/>
              <a:t>Geluiden horen</a:t>
            </a:r>
          </a:p>
          <a:p>
            <a:r>
              <a:rPr lang="nl-NL" sz="1600" dirty="0"/>
              <a:t>Spraak horen</a:t>
            </a:r>
          </a:p>
          <a:p>
            <a:r>
              <a:rPr lang="nl-NL" sz="1600" dirty="0"/>
              <a:t>Aanraken</a:t>
            </a:r>
          </a:p>
          <a:p>
            <a:r>
              <a:rPr lang="nl-NL" sz="1600" dirty="0"/>
              <a:t>Balans</a:t>
            </a:r>
          </a:p>
          <a:p>
            <a:r>
              <a:rPr lang="nl-NL" sz="1600" dirty="0"/>
              <a:t>Lichaamsbewustzijn</a:t>
            </a:r>
          </a:p>
          <a:p>
            <a:r>
              <a:rPr lang="nl-NL" sz="1600" dirty="0"/>
              <a:t>Geur</a:t>
            </a:r>
          </a:p>
          <a:p>
            <a:r>
              <a:rPr lang="nl-NL" sz="1600" dirty="0"/>
              <a:t>Interne organen</a:t>
            </a:r>
          </a:p>
          <a:p>
            <a:r>
              <a:rPr lang="nl-NL" sz="1600" dirty="0"/>
              <a:t>Voelen (temperatuur/trilling)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95F5AD01-10BE-4AEB-8857-BD08B04E0C79}"/>
              </a:ext>
            </a:extLst>
          </p:cNvPr>
          <p:cNvSpPr/>
          <p:nvPr/>
        </p:nvSpPr>
        <p:spPr>
          <a:xfrm>
            <a:off x="9039737" y="2830855"/>
            <a:ext cx="2254469" cy="3368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nl-NL" sz="1600" dirty="0"/>
              <a:t>Praten</a:t>
            </a:r>
          </a:p>
          <a:p>
            <a:pPr marL="0" indent="0">
              <a:buNone/>
            </a:pPr>
            <a:r>
              <a:rPr lang="nl-NL" sz="1600" dirty="0"/>
              <a:t>Geluiden maken</a:t>
            </a:r>
          </a:p>
          <a:p>
            <a:pPr marL="0" indent="0">
              <a:buNone/>
            </a:pPr>
            <a:r>
              <a:rPr lang="nl-NL" sz="1600" dirty="0"/>
              <a:t>Schrijven</a:t>
            </a:r>
          </a:p>
          <a:p>
            <a:pPr marL="0" indent="0">
              <a:buNone/>
            </a:pPr>
            <a:r>
              <a:rPr lang="nl-NL" sz="1600" dirty="0"/>
              <a:t>Gezichtsuitdrukking</a:t>
            </a:r>
          </a:p>
          <a:p>
            <a:pPr marL="0" indent="0">
              <a:buNone/>
            </a:pPr>
            <a:r>
              <a:rPr lang="nl-NL" sz="1600" dirty="0"/>
              <a:t>Lichaamstaal</a:t>
            </a:r>
          </a:p>
          <a:p>
            <a:pPr marL="0" indent="0">
              <a:buNone/>
            </a:pPr>
            <a:r>
              <a:rPr lang="nl-NL" sz="1600" dirty="0"/>
              <a:t>Beweging</a:t>
            </a:r>
          </a:p>
          <a:p>
            <a:pPr marL="0" indent="0">
              <a:buNone/>
            </a:pPr>
            <a:r>
              <a:rPr lang="nl-NL" sz="1600" dirty="0"/>
              <a:t>Gebaren</a:t>
            </a:r>
          </a:p>
          <a:p>
            <a:pPr marL="0" indent="0">
              <a:buNone/>
            </a:pPr>
            <a:r>
              <a:rPr lang="nl-NL" sz="1600" dirty="0"/>
              <a:t>Vastpakken/aanraken</a:t>
            </a:r>
          </a:p>
          <a:p>
            <a:pPr marL="0" indent="0">
              <a:buNone/>
            </a:pPr>
            <a:r>
              <a:rPr lang="nl-NL" sz="1600" dirty="0"/>
              <a:t>Geur (chemisch)</a:t>
            </a:r>
          </a:p>
          <a:p>
            <a:pPr marL="0" indent="0">
              <a:buNone/>
            </a:pPr>
            <a:r>
              <a:rPr lang="nl-NL" sz="1600" dirty="0"/>
              <a:t>Aankleden en andere uitrusting</a:t>
            </a:r>
            <a:br>
              <a:rPr lang="nl-NL" sz="1600" dirty="0"/>
            </a:br>
            <a:endParaRPr lang="nl-NL" sz="1600" dirty="0"/>
          </a:p>
        </p:txBody>
      </p:sp>
      <p:sp>
        <p:nvSpPr>
          <p:cNvPr id="10" name="Pijl links 9">
            <a:extLst>
              <a:ext uri="{FF2B5EF4-FFF2-40B4-BE49-F238E27FC236}">
                <a16:creationId xmlns:a16="http://schemas.microsoft.com/office/drawing/2014/main" id="{C16ABF7F-7460-F88B-EE9D-A80BC1CD2210}"/>
              </a:ext>
            </a:extLst>
          </p:cNvPr>
          <p:cNvSpPr/>
          <p:nvPr/>
        </p:nvSpPr>
        <p:spPr>
          <a:xfrm flipV="1">
            <a:off x="3226676" y="2169177"/>
            <a:ext cx="935421" cy="220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 links 10">
            <a:extLst>
              <a:ext uri="{FF2B5EF4-FFF2-40B4-BE49-F238E27FC236}">
                <a16:creationId xmlns:a16="http://schemas.microsoft.com/office/drawing/2014/main" id="{E8EED987-B476-1D43-52F5-99CA4854508E}"/>
              </a:ext>
            </a:extLst>
          </p:cNvPr>
          <p:cNvSpPr/>
          <p:nvPr/>
        </p:nvSpPr>
        <p:spPr>
          <a:xfrm flipV="1">
            <a:off x="7341475" y="2169177"/>
            <a:ext cx="935421" cy="220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6C6E590-4CD7-A222-4FA4-81C1C83F840C}"/>
              </a:ext>
            </a:extLst>
          </p:cNvPr>
          <p:cNvSpPr txBox="1"/>
          <p:nvPr/>
        </p:nvSpPr>
        <p:spPr>
          <a:xfrm>
            <a:off x="5780689" y="654123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 err="1"/>
              <a:t>https</a:t>
            </a:r>
            <a:r>
              <a:rPr lang="nl-NL" sz="1000" dirty="0"/>
              <a:t>://</a:t>
            </a:r>
            <a:r>
              <a:rPr lang="nl-NL" sz="1000" dirty="0" err="1"/>
              <a:t>www.youtube.com</a:t>
            </a:r>
            <a:r>
              <a:rPr lang="nl-NL" sz="1000" dirty="0"/>
              <a:t>/</a:t>
            </a:r>
            <a:r>
              <a:rPr lang="nl-NL" sz="1000" dirty="0" err="1"/>
              <a:t>watch?v</a:t>
            </a:r>
            <a:r>
              <a:rPr lang="nl-NL" sz="1000" dirty="0"/>
              <a:t>=</a:t>
            </a:r>
            <a:r>
              <a:rPr lang="nl-NL" sz="1000" dirty="0" err="1"/>
              <a:t>DwwfTTjjngQ&amp;ab_channel</a:t>
            </a:r>
            <a:r>
              <a:rPr lang="nl-NL" sz="1000" dirty="0"/>
              <a:t>=</a:t>
            </a:r>
            <a:r>
              <a:rPr lang="nl-NL" sz="1000" dirty="0" err="1"/>
              <a:t>BobBoiko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3070733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A9408-DF12-7F75-9FBE-CCB3F806F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gaan wij gebruiken: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17FA90D9-8060-28C9-906A-EBAED3E1CA47}"/>
              </a:ext>
            </a:extLst>
          </p:cNvPr>
          <p:cNvSpPr/>
          <p:nvPr/>
        </p:nvSpPr>
        <p:spPr>
          <a:xfrm>
            <a:off x="630621" y="2081048"/>
            <a:ext cx="2343807" cy="396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INPUT</a:t>
            </a:r>
          </a:p>
        </p:txBody>
      </p:sp>
      <p:sp>
        <p:nvSpPr>
          <p:cNvPr id="5" name="Afgeronde rechthoek 4">
            <a:extLst>
              <a:ext uri="{FF2B5EF4-FFF2-40B4-BE49-F238E27FC236}">
                <a16:creationId xmlns:a16="http://schemas.microsoft.com/office/drawing/2014/main" id="{A7A36F5A-2886-1095-F987-2705AB4E0C15}"/>
              </a:ext>
            </a:extLst>
          </p:cNvPr>
          <p:cNvSpPr/>
          <p:nvPr/>
        </p:nvSpPr>
        <p:spPr>
          <a:xfrm>
            <a:off x="4608786" y="2081048"/>
            <a:ext cx="2343807" cy="396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PROCESS</a:t>
            </a: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015F0628-D2C1-4DE1-F96E-E08A8729100C}"/>
              </a:ext>
            </a:extLst>
          </p:cNvPr>
          <p:cNvSpPr/>
          <p:nvPr/>
        </p:nvSpPr>
        <p:spPr>
          <a:xfrm>
            <a:off x="8995069" y="2081048"/>
            <a:ext cx="2343807" cy="396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OUTPUT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C85B95F-22B3-B2F3-F5D0-51E502CBA488}"/>
              </a:ext>
            </a:extLst>
          </p:cNvPr>
          <p:cNvSpPr/>
          <p:nvPr/>
        </p:nvSpPr>
        <p:spPr>
          <a:xfrm>
            <a:off x="4608786" y="2830856"/>
            <a:ext cx="2254469" cy="2869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/>
              <a:t>Touch Designer</a:t>
            </a:r>
          </a:p>
          <a:p>
            <a:endParaRPr lang="nl-NL" sz="1600" dirty="0"/>
          </a:p>
          <a:p>
            <a:r>
              <a:rPr lang="nl-NL" sz="1600" dirty="0"/>
              <a:t>Gebruiken sensor data te verwerken</a:t>
            </a:r>
          </a:p>
          <a:p>
            <a:endParaRPr lang="nl-NL" sz="1600" dirty="0"/>
          </a:p>
          <a:p>
            <a:r>
              <a:rPr lang="nl-NL" sz="1600" dirty="0"/>
              <a:t>En video’s te </a:t>
            </a:r>
            <a:r>
              <a:rPr lang="nl-NL" sz="1600" dirty="0" err="1"/>
              <a:t>triggeren</a:t>
            </a:r>
            <a:endParaRPr lang="nl-NL" sz="1600" dirty="0"/>
          </a:p>
          <a:p>
            <a:endParaRPr lang="nl-NL" sz="160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418E8CD-6476-61F1-21AF-49509D0763F9}"/>
              </a:ext>
            </a:extLst>
          </p:cNvPr>
          <p:cNvSpPr/>
          <p:nvPr/>
        </p:nvSpPr>
        <p:spPr>
          <a:xfrm>
            <a:off x="675289" y="2830857"/>
            <a:ext cx="2254469" cy="2869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/>
              <a:t>Telefoon  sensors</a:t>
            </a:r>
          </a:p>
          <a:p>
            <a:r>
              <a:rPr lang="nl-NL" sz="1600" dirty="0" err="1"/>
              <a:t>Dmv</a:t>
            </a:r>
            <a:r>
              <a:rPr lang="nl-NL" sz="1600" dirty="0"/>
              <a:t> ZIG Sim app</a:t>
            </a:r>
          </a:p>
          <a:p>
            <a:endParaRPr lang="nl-NL" sz="1600" dirty="0"/>
          </a:p>
          <a:p>
            <a:r>
              <a:rPr lang="nl-NL" sz="1600" dirty="0" err="1"/>
              <a:t>Videos</a:t>
            </a:r>
            <a:r>
              <a:rPr lang="nl-NL" sz="1600" dirty="0"/>
              <a:t> &amp; </a:t>
            </a:r>
            <a:r>
              <a:rPr lang="nl-NL" sz="1600" dirty="0" err="1"/>
              <a:t>AUdio</a:t>
            </a:r>
            <a:endParaRPr lang="nl-NL" sz="16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F4A8C6B-39E9-D502-5B39-0A9C49F37AAA}"/>
              </a:ext>
            </a:extLst>
          </p:cNvPr>
          <p:cNvSpPr/>
          <p:nvPr/>
        </p:nvSpPr>
        <p:spPr>
          <a:xfrm>
            <a:off x="9039737" y="2830855"/>
            <a:ext cx="2254469" cy="3368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nl-NL" sz="1600" dirty="0"/>
              <a:t>Projectieruimte en geluid</a:t>
            </a:r>
            <a:br>
              <a:rPr lang="nl-NL" sz="1600" dirty="0"/>
            </a:br>
            <a:endParaRPr lang="nl-NL" sz="1600" dirty="0"/>
          </a:p>
        </p:txBody>
      </p:sp>
      <p:sp>
        <p:nvSpPr>
          <p:cNvPr id="10" name="Pijl links 9">
            <a:extLst>
              <a:ext uri="{FF2B5EF4-FFF2-40B4-BE49-F238E27FC236}">
                <a16:creationId xmlns:a16="http://schemas.microsoft.com/office/drawing/2014/main" id="{6379CA2E-2AA5-C02B-70BC-AFD6081B107D}"/>
              </a:ext>
            </a:extLst>
          </p:cNvPr>
          <p:cNvSpPr/>
          <p:nvPr/>
        </p:nvSpPr>
        <p:spPr>
          <a:xfrm flipV="1">
            <a:off x="3226676" y="2169177"/>
            <a:ext cx="935421" cy="220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 links 10">
            <a:extLst>
              <a:ext uri="{FF2B5EF4-FFF2-40B4-BE49-F238E27FC236}">
                <a16:creationId xmlns:a16="http://schemas.microsoft.com/office/drawing/2014/main" id="{54A4F1C7-9D2A-6974-7341-714B3E004E08}"/>
              </a:ext>
            </a:extLst>
          </p:cNvPr>
          <p:cNvSpPr/>
          <p:nvPr/>
        </p:nvSpPr>
        <p:spPr>
          <a:xfrm flipV="1">
            <a:off x="7341475" y="2169177"/>
            <a:ext cx="935421" cy="220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5834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557BA-D711-91A7-353F-12D49120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ZIG Sim</a:t>
            </a:r>
          </a:p>
        </p:txBody>
      </p:sp>
      <p:pic>
        <p:nvPicPr>
          <p:cNvPr id="4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676C69EF-41F9-5608-B521-5A1C1346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264" y="989686"/>
            <a:ext cx="2581617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Afbeelding 5" descr="Afbeelding met tekst, schermopname, software, Multimediasoftware&#10;&#10;Automatisch gegenereerde beschrijving">
            <a:extLst>
              <a:ext uri="{FF2B5EF4-FFF2-40B4-BE49-F238E27FC236}">
                <a16:creationId xmlns:a16="http://schemas.microsoft.com/office/drawing/2014/main" id="{9140AEA7-D837-BDD5-CE0C-8D9B967E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839" y="1077329"/>
            <a:ext cx="3039689" cy="5406592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C3BFB522-A7CB-8A34-DFF8-73235526FCDB}"/>
              </a:ext>
            </a:extLst>
          </p:cNvPr>
          <p:cNvSpPr/>
          <p:nvPr/>
        </p:nvSpPr>
        <p:spPr>
          <a:xfrm>
            <a:off x="4590578" y="2601049"/>
            <a:ext cx="1742303" cy="970054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FE84856-E2DA-D68B-4C94-FD25C41B49BB}"/>
              </a:ext>
            </a:extLst>
          </p:cNvPr>
          <p:cNvSpPr txBox="1"/>
          <p:nvPr/>
        </p:nvSpPr>
        <p:spPr>
          <a:xfrm>
            <a:off x="506627" y="1862943"/>
            <a:ext cx="23848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Stel het IP adres van je computer in. (te zien bij wifi instellingen of ZIG indicator 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Poort nummer kies je zelf. (Zorg dat app en computer hetzelfde nummer hebben) </a:t>
            </a:r>
          </a:p>
          <a:p>
            <a:endParaRPr lang="nl-NL" dirty="0"/>
          </a:p>
          <a:p>
            <a:r>
              <a:rPr lang="nl-NL" dirty="0"/>
              <a:t>Message format:</a:t>
            </a:r>
          </a:p>
          <a:p>
            <a:r>
              <a:rPr lang="nl-NL" dirty="0"/>
              <a:t>OSC  bij </a:t>
            </a:r>
            <a:r>
              <a:rPr lang="nl-NL" dirty="0" err="1"/>
              <a:t>touchdesigner</a:t>
            </a:r>
            <a:endParaRPr lang="nl-NL" dirty="0"/>
          </a:p>
          <a:p>
            <a:r>
              <a:rPr lang="nl-NL" dirty="0"/>
              <a:t>JSON bij ZIG indicator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28041ED-8E8D-82F3-0573-09CD0A2E92C1}"/>
              </a:ext>
            </a:extLst>
          </p:cNvPr>
          <p:cNvSpPr txBox="1"/>
          <p:nvPr/>
        </p:nvSpPr>
        <p:spPr>
          <a:xfrm>
            <a:off x="10091269" y="1138428"/>
            <a:ext cx="1686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Kies welke sensor je wilt gebruiken.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3690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DC068-D248-CB0A-B225-0DB2DEBE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 en PC  </a:t>
            </a:r>
          </a:p>
        </p:txBody>
      </p:sp>
      <p:pic>
        <p:nvPicPr>
          <p:cNvPr id="5" name="Tijdelijke aanduiding voor inhoud 4" descr="Afbeelding met tekst, schermopname, software, Multimediasoftware&#10;&#10;Automatisch gegenereerde beschrijving">
            <a:extLst>
              <a:ext uri="{FF2B5EF4-FFF2-40B4-BE49-F238E27FC236}">
                <a16:creationId xmlns:a16="http://schemas.microsoft.com/office/drawing/2014/main" id="{43C96DBE-C889-FB58-1A9B-AC18F7601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5179" y="1952061"/>
            <a:ext cx="7223512" cy="4578485"/>
          </a:xfr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4C4BC20D-AB39-9D00-373A-682CCDBB3DB9}"/>
              </a:ext>
            </a:extLst>
          </p:cNvPr>
          <p:cNvSpPr/>
          <p:nvPr/>
        </p:nvSpPr>
        <p:spPr>
          <a:xfrm>
            <a:off x="3225113" y="3015049"/>
            <a:ext cx="1742303" cy="1179576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31C72D7-4E7C-0ED7-4E8F-F5D88FED77E9}"/>
              </a:ext>
            </a:extLst>
          </p:cNvPr>
          <p:cNvSpPr txBox="1"/>
          <p:nvPr/>
        </p:nvSpPr>
        <p:spPr>
          <a:xfrm>
            <a:off x="556054" y="2916195"/>
            <a:ext cx="23848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zie je het IP adres van je computer (ook te zien bij wifi instellingen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Poort nummer kies je zelf. (Zorg dat app en computer hetzelfde nummer hebben) </a:t>
            </a:r>
          </a:p>
        </p:txBody>
      </p:sp>
    </p:spTree>
    <p:extLst>
      <p:ext uri="{BB962C8B-B14F-4D97-AF65-F5344CB8AC3E}">
        <p14:creationId xmlns:p14="http://schemas.microsoft.com/office/powerpoint/2010/main" val="380521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3FF465-2706-C5C5-F13C-B9B41772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86872F-B8B3-79B3-1CE1-4BCD7D52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noProof="0" dirty="0"/>
              <a:t>In dit hoofdstuk leer je hoe je mediabestanden kunt gebruiken met de </a:t>
            </a:r>
            <a:r>
              <a:rPr lang="nl-NL" noProof="0" dirty="0" err="1"/>
              <a:t>TouchDesigner</a:t>
            </a:r>
            <a:r>
              <a:rPr lang="nl-NL" noProof="0" dirty="0"/>
              <a:t> </a:t>
            </a:r>
            <a:r>
              <a:rPr lang="nl-NL" noProof="0" dirty="0" err="1"/>
              <a:t>Immersive</a:t>
            </a:r>
            <a:r>
              <a:rPr lang="nl-NL" noProof="0" dirty="0"/>
              <a:t> Lab Template.</a:t>
            </a:r>
          </a:p>
        </p:txBody>
      </p:sp>
    </p:spTree>
    <p:extLst>
      <p:ext uri="{BB962C8B-B14F-4D97-AF65-F5344CB8AC3E}">
        <p14:creationId xmlns:p14="http://schemas.microsoft.com/office/powerpoint/2010/main" val="1493817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14E50-5EDA-AB8B-B4AA-6E877CA7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Input ZIG Sim App / </a:t>
            </a:r>
            <a:r>
              <a:rPr lang="nl-NL" dirty="0" err="1"/>
              <a:t>Zig</a:t>
            </a:r>
            <a:r>
              <a:rPr lang="nl-NL" dirty="0"/>
              <a:t> sim desktop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C89083-146A-989F-22AF-5727D03AE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nl-NL" dirty="0">
                <a:effectLst/>
                <a:latin typeface="Helvetica Neue" panose="02000503000000020004" pitchFamily="2" charset="0"/>
              </a:rPr>
              <a:t>Phone app</a:t>
            </a:r>
          </a:p>
          <a:p>
            <a:pPr marL="0" indent="0">
              <a:buNone/>
            </a:pPr>
            <a:r>
              <a:rPr lang="nl-NL" dirty="0">
                <a:effectLst/>
                <a:latin typeface="Helvetica Neue" panose="02000503000000020004" pitchFamily="2" charset="0"/>
                <a:hlinkClick r:id="rId2"/>
              </a:rPr>
              <a:t>https://1-10.github.io/zigsim/getting-started.html#install</a:t>
            </a:r>
            <a:endParaRPr lang="nl-NL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nl-NL" dirty="0">
                <a:effectLst/>
                <a:latin typeface="Helvetica Neue" panose="02000503000000020004" pitchFamily="2" charset="0"/>
              </a:rPr>
              <a:t>Desktop</a:t>
            </a:r>
            <a:endParaRPr lang="nl-NL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nl-NL" dirty="0">
                <a:effectLst/>
                <a:latin typeface="Helvetica Neue" panose="02000503000000020004" pitchFamily="2" charset="0"/>
                <a:hlinkClick r:id="rId3"/>
              </a:rPr>
              <a:t>https://1-10.github.io/zigsim/tutorial.html#using-zig-indicator</a:t>
            </a:r>
            <a:endParaRPr lang="nl-NL" dirty="0">
              <a:effectLst/>
              <a:latin typeface="Helvetica Neue" panose="02000503000000020004" pitchFamily="2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758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7D6ECD-590A-2F88-F5F7-CB8B9FA3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Toestemming </a:t>
            </a:r>
            <a:r>
              <a:rPr lang="nl-NL" dirty="0" err="1"/>
              <a:t>mac</a:t>
            </a:r>
            <a:r>
              <a:rPr lang="nl-NL" dirty="0"/>
              <a:t>,  </a:t>
            </a:r>
            <a:r>
              <a:rPr lang="nl-NL" dirty="0" err="1"/>
              <a:t>Zig</a:t>
            </a:r>
            <a:r>
              <a:rPr lang="nl-NL" dirty="0"/>
              <a:t>  Indicator</a:t>
            </a:r>
          </a:p>
        </p:txBody>
      </p:sp>
      <p:pic>
        <p:nvPicPr>
          <p:cNvPr id="5" name="Tijdelijke aanduiding voor inhoud 4" descr="Afbeelding met tekst, software, Multimediasoftware, schermopname&#10;&#10;Automatisch gegenereerde beschrijving">
            <a:extLst>
              <a:ext uri="{FF2B5EF4-FFF2-40B4-BE49-F238E27FC236}">
                <a16:creationId xmlns:a16="http://schemas.microsoft.com/office/drawing/2014/main" id="{2A0237A8-EA5C-18E3-FABF-87D2C26E1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631" y="2509044"/>
            <a:ext cx="9410700" cy="3632200"/>
          </a:xfrm>
        </p:spPr>
      </p:pic>
    </p:spTree>
    <p:extLst>
      <p:ext uri="{BB962C8B-B14F-4D97-AF65-F5344CB8AC3E}">
        <p14:creationId xmlns:p14="http://schemas.microsoft.com/office/powerpoint/2010/main" val="1658228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A294C-AE4F-18C3-688F-09FAA651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Instellen &amp; testen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582873-65A3-BCAB-8830-F7B2906E9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Download app en  desktop</a:t>
            </a:r>
          </a:p>
          <a:p>
            <a:r>
              <a:rPr lang="nl-NL" dirty="0"/>
              <a:t>Geef IP adres van je computer op in ZIG sim.  (Zie </a:t>
            </a:r>
            <a:r>
              <a:rPr lang="nl-NL" dirty="0" err="1"/>
              <a:t>Zig</a:t>
            </a:r>
            <a:r>
              <a:rPr lang="nl-NL" dirty="0"/>
              <a:t> indicator app. Of bij wifi instellingen van PC of MAC)</a:t>
            </a:r>
          </a:p>
          <a:p>
            <a:r>
              <a:rPr lang="nl-NL" dirty="0"/>
              <a:t>Kies een poort. Zorg dat telefoon en computer hetzelfde nummer hebben</a:t>
            </a:r>
          </a:p>
          <a:p>
            <a:r>
              <a:rPr lang="nl-NL" dirty="0"/>
              <a:t>Gebruik OSC protocol voor </a:t>
            </a:r>
            <a:r>
              <a:rPr lang="nl-NL" dirty="0" err="1"/>
              <a:t>TouchDesigner</a:t>
            </a:r>
            <a:r>
              <a:rPr lang="nl-NL" dirty="0"/>
              <a:t>. JSON voor ZIG indicator (PC/MAC)</a:t>
            </a:r>
          </a:p>
          <a:p>
            <a:r>
              <a:rPr lang="nl-NL" dirty="0"/>
              <a:t>Selecteer een sensor, en druk op start in app en desktop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3870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ED43E-0CDA-5989-81A3-8D851666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Touchdesigner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2B8508-2779-A73D-902E-B5C92CB50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>
                <a:effectLst/>
                <a:latin typeface="Helvetica Neue" panose="02000503000000020004" pitchFamily="2" charset="0"/>
              </a:rPr>
              <a:t>Touchdesigner</a:t>
            </a:r>
          </a:p>
          <a:p>
            <a:pPr marL="0" indent="0">
              <a:buNone/>
            </a:pPr>
            <a:r>
              <a:rPr lang="nl-NL" dirty="0">
                <a:effectLst/>
                <a:latin typeface="Helvetica Neue" panose="02000503000000020004" pitchFamily="2" charset="0"/>
                <a:hlinkClick r:id="rId2"/>
              </a:rPr>
              <a:t>https://derivative.ca/download</a:t>
            </a:r>
            <a:endParaRPr lang="nl-NL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nl-NL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nl-NL" dirty="0">
                <a:effectLst/>
                <a:latin typeface="Helvetica Neue" panose="02000503000000020004" pitchFamily="2" charset="0"/>
              </a:rPr>
              <a:t>Template:</a:t>
            </a:r>
          </a:p>
          <a:p>
            <a:pPr marL="0" indent="0">
              <a:buNone/>
            </a:pPr>
            <a:r>
              <a:rPr lang="nl-NL" dirty="0">
                <a:effectLst/>
                <a:latin typeface="Helvetica Neue" panose="02000503000000020004" pitchFamily="2" charset="0"/>
              </a:rPr>
              <a:t>Download template en zet alles in 1 map</a:t>
            </a:r>
          </a:p>
          <a:p>
            <a:pPr marL="0" indent="0">
              <a:buNone/>
            </a:pPr>
            <a:endParaRPr lang="nl-NL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nl-NL" dirty="0">
                <a:effectLst/>
                <a:latin typeface="Helvetica Neue" panose="02000503000000020004" pitchFamily="2" charset="0"/>
              </a:rPr>
              <a:t>Beginnerscursus:</a:t>
            </a:r>
          </a:p>
          <a:p>
            <a:pPr marL="0" indent="0">
              <a:buNone/>
            </a:pPr>
            <a:r>
              <a:rPr lang="nl-NL" dirty="0">
                <a:effectLst/>
                <a:latin typeface="Helvetica Neue" panose="02000503000000020004" pitchFamily="2" charset="0"/>
                <a:hlinkClick r:id="rId3"/>
              </a:rPr>
              <a:t>https://www.youtube.com/watch?v=Z_WfldiO6HI&amp;list=PLFrhecWXVn5862cxJgysq9PYSjLdfNiHz&amp;ab_channel=bileamtschepe%28elekktronaut%29</a:t>
            </a:r>
            <a:endParaRPr lang="nl-NL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nl-NL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297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6FCB5-9ACD-EF08-AECC-C8FDAFAD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TouchDesigner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AC5D52-10E1-5237-8E99-791A45477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 Zet content die je wilt gebruiken in juiste map</a:t>
            </a:r>
          </a:p>
          <a:p>
            <a:r>
              <a:rPr lang="nl-NL" dirty="0"/>
              <a:t>Selecteer container met sensor. Geef de juiste poort in (die uit de app)</a:t>
            </a:r>
          </a:p>
          <a:p>
            <a:r>
              <a:rPr lang="nl-NL" dirty="0"/>
              <a:t>Selecteer juiste kanaal. Check of trigger goed werkt</a:t>
            </a:r>
          </a:p>
          <a:p>
            <a:r>
              <a:rPr lang="nl-NL" dirty="0"/>
              <a:t>Sluit trigger aan op content</a:t>
            </a:r>
          </a:p>
          <a:p>
            <a:endParaRPr lang="nl-NL" dirty="0"/>
          </a:p>
          <a:p>
            <a:r>
              <a:rPr lang="nl-NL" dirty="0"/>
              <a:t>Belangrijker </a:t>
            </a:r>
            <a:r>
              <a:rPr lang="nl-NL" dirty="0" err="1"/>
              <a:t>Key</a:t>
            </a:r>
            <a:r>
              <a:rPr lang="nl-NL" dirty="0"/>
              <a:t> board shortcuts:</a:t>
            </a:r>
          </a:p>
          <a:p>
            <a:pPr marL="0" indent="0">
              <a:buNone/>
            </a:pPr>
            <a:r>
              <a:rPr lang="nl-NL" dirty="0"/>
              <a:t>P = </a:t>
            </a:r>
            <a:r>
              <a:rPr lang="nl-NL" dirty="0" err="1"/>
              <a:t>parameterbox</a:t>
            </a:r>
            <a:r>
              <a:rPr lang="nl-NL" dirty="0"/>
              <a:t> aan/uit</a:t>
            </a:r>
          </a:p>
          <a:p>
            <a:pPr marL="0" indent="0">
              <a:buNone/>
            </a:pPr>
            <a:r>
              <a:rPr lang="nl-NL" dirty="0"/>
              <a:t>U = up. Als je te vaak op een container geklikt hebt. Kun je zo weer terug</a:t>
            </a:r>
          </a:p>
          <a:p>
            <a:pPr marL="0" indent="0">
              <a:buNone/>
            </a:pPr>
            <a:r>
              <a:rPr lang="nl-NL" dirty="0"/>
              <a:t>Ctrl + </a:t>
            </a:r>
            <a:r>
              <a:rPr lang="nl-NL" dirty="0" err="1"/>
              <a:t>z</a:t>
            </a:r>
            <a:r>
              <a:rPr lang="nl-NL" dirty="0"/>
              <a:t> / Apple + </a:t>
            </a:r>
            <a:r>
              <a:rPr lang="nl-NL" dirty="0" err="1"/>
              <a:t>Z</a:t>
            </a:r>
            <a:r>
              <a:rPr lang="nl-NL" dirty="0"/>
              <a:t>  = </a:t>
            </a:r>
            <a:r>
              <a:rPr lang="nl-NL" dirty="0" err="1"/>
              <a:t>undo</a:t>
            </a:r>
            <a:r>
              <a:rPr lang="nl-NL" dirty="0"/>
              <a:t> als je iets gedaan hebt wat je niet wilt</a:t>
            </a:r>
          </a:p>
        </p:txBody>
      </p:sp>
    </p:spTree>
    <p:extLst>
      <p:ext uri="{BB962C8B-B14F-4D97-AF65-F5344CB8AC3E}">
        <p14:creationId xmlns:p14="http://schemas.microsoft.com/office/powerpoint/2010/main" val="3566178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3D1DD-3AE6-61EA-E4D7-CB03B8B9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Tutorial ZIG sim en </a:t>
            </a:r>
            <a:r>
              <a:rPr lang="nl-NL" dirty="0" err="1"/>
              <a:t>touch</a:t>
            </a:r>
            <a:r>
              <a:rPr lang="nl-NL" dirty="0"/>
              <a:t> designer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3C3208-F1D9-B8E9-9369-73839C62F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0" dirty="0">
                <a:solidFill>
                  <a:srgbClr val="CCCCCC"/>
                </a:solidFill>
                <a:effectLst/>
                <a:latin typeface="Menlo" panose="020B0609030804020204" pitchFamily="49" charset="0"/>
                <a:hlinkClick r:id="rId2"/>
              </a:rPr>
              <a:t>https://youtu.be/pwwuZj8KK6M?si=1FDtNI06D6hz5EgV</a:t>
            </a:r>
            <a:endParaRPr lang="nl-NL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nl-NL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nl-NL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nl-NL" b="0" dirty="0">
                <a:solidFill>
                  <a:srgbClr val="CCCCCC"/>
                </a:solidFill>
                <a:effectLst/>
                <a:latin typeface="Menlo" panose="020B0609030804020204" pitchFamily="49" charset="0"/>
                <a:hlinkClick r:id="rId3"/>
              </a:rPr>
              <a:t>https://youtu.be/dfKfVJfy7SI?si=m3RAjZf14sFxH8wb</a:t>
            </a:r>
            <a:endParaRPr lang="nl-NL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nl-NL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133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6F5B9-B9BB-585D-6501-85DB0ED6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Sensor data ontvangen</a:t>
            </a:r>
          </a:p>
        </p:txBody>
      </p:sp>
      <p:pic>
        <p:nvPicPr>
          <p:cNvPr id="5" name="Tijdelijke aanduiding voor inhoud 4" descr="Afbeelding met schermopname, Multimediasoftware, Grafische software, 3d-modellering&#10;&#10;Automatisch gegenereerde beschrijving">
            <a:extLst>
              <a:ext uri="{FF2B5EF4-FFF2-40B4-BE49-F238E27FC236}">
                <a16:creationId xmlns:a16="http://schemas.microsoft.com/office/drawing/2014/main" id="{6F767A51-44E8-9D7C-2AC3-3B11DDC20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68" y="2207349"/>
            <a:ext cx="9372600" cy="3683000"/>
          </a:xfr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60B5CCE8-CDE9-B852-B2CA-8ADCF57DADD0}"/>
              </a:ext>
            </a:extLst>
          </p:cNvPr>
          <p:cNvSpPr/>
          <p:nvPr/>
        </p:nvSpPr>
        <p:spPr>
          <a:xfrm>
            <a:off x="1878226" y="3237470"/>
            <a:ext cx="2718488" cy="1309816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4533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6F5B9-B9BB-585D-6501-85DB0ED6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Sensor data ontvangen</a:t>
            </a:r>
          </a:p>
        </p:txBody>
      </p:sp>
      <p:pic>
        <p:nvPicPr>
          <p:cNvPr id="8" name="Afbeelding 7" descr="Afbeelding met tekst, schermopname, software, Multimediasoftware&#10;&#10;Automatisch gegenereerde beschrijving">
            <a:extLst>
              <a:ext uri="{FF2B5EF4-FFF2-40B4-BE49-F238E27FC236}">
                <a16:creationId xmlns:a16="http://schemas.microsoft.com/office/drawing/2014/main" id="{A585621B-09BB-3035-9F62-6A52B4E60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91" y="1468723"/>
            <a:ext cx="4886210" cy="5021649"/>
          </a:xfrm>
          <a:prstGeom prst="rect">
            <a:avLst/>
          </a:prstGeom>
        </p:spPr>
      </p:pic>
      <p:pic>
        <p:nvPicPr>
          <p:cNvPr id="10" name="Afbeelding 9" descr="Afbeelding met tekst, schermopname, scherm, nummer&#10;&#10;Automatisch gegenereerde beschrijving">
            <a:extLst>
              <a:ext uri="{FF2B5EF4-FFF2-40B4-BE49-F238E27FC236}">
                <a16:creationId xmlns:a16="http://schemas.microsoft.com/office/drawing/2014/main" id="{52D5AD36-E7AA-410C-7756-BCA3BB13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24" y="1754138"/>
            <a:ext cx="3149600" cy="2578100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60B5CCE8-CDE9-B852-B2CA-8ADCF57DADD0}"/>
              </a:ext>
            </a:extLst>
          </p:cNvPr>
          <p:cNvSpPr/>
          <p:nvPr/>
        </p:nvSpPr>
        <p:spPr>
          <a:xfrm>
            <a:off x="7203989" y="3043188"/>
            <a:ext cx="1865871" cy="771624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53633F86-0EBD-88D9-6EAF-4560E5E9F944}"/>
              </a:ext>
            </a:extLst>
          </p:cNvPr>
          <p:cNvSpPr txBox="1"/>
          <p:nvPr/>
        </p:nvSpPr>
        <p:spPr>
          <a:xfrm>
            <a:off x="646670" y="5386030"/>
            <a:ext cx="3369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Selecteer oscin3 en  stel  juiste poort in bij parameters (zelfde als in je ZIG sim app</a:t>
            </a:r>
          </a:p>
        </p:txBody>
      </p:sp>
    </p:spTree>
    <p:extLst>
      <p:ext uri="{BB962C8B-B14F-4D97-AF65-F5344CB8AC3E}">
        <p14:creationId xmlns:p14="http://schemas.microsoft.com/office/powerpoint/2010/main" val="338517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6F5B9-B9BB-585D-6501-85DB0ED6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Selecteer data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53633F86-0EBD-88D9-6EAF-4560E5E9F944}"/>
              </a:ext>
            </a:extLst>
          </p:cNvPr>
          <p:cNvSpPr txBox="1"/>
          <p:nvPr/>
        </p:nvSpPr>
        <p:spPr>
          <a:xfrm>
            <a:off x="646670" y="5386030"/>
            <a:ext cx="4421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Je wilt 1 kanaal kiezen. Kijk welke uitslag het beste is bij je “beweging”. De app stuurt per sensor verschillende kanalen.  Klik op pijltje naast </a:t>
            </a:r>
            <a:r>
              <a:rPr lang="nl-NL" dirty="0" err="1"/>
              <a:t>channel</a:t>
            </a:r>
            <a:r>
              <a:rPr lang="nl-NL" dirty="0"/>
              <a:t> </a:t>
            </a:r>
            <a:r>
              <a:rPr lang="nl-NL" dirty="0" err="1"/>
              <a:t>names</a:t>
            </a:r>
            <a:endParaRPr lang="nl-NL" dirty="0"/>
          </a:p>
        </p:txBody>
      </p:sp>
      <p:pic>
        <p:nvPicPr>
          <p:cNvPr id="4" name="Afbeelding 3" descr="Afbeelding met tekst, schermopname, software, Multimediasoftware&#10;&#10;Automatisch gegenereerde beschrijving">
            <a:extLst>
              <a:ext uri="{FF2B5EF4-FFF2-40B4-BE49-F238E27FC236}">
                <a16:creationId xmlns:a16="http://schemas.microsoft.com/office/drawing/2014/main" id="{66F79E69-388F-5179-526E-F330E6F3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997" y="1574992"/>
            <a:ext cx="4528118" cy="4734368"/>
          </a:xfrm>
          <a:prstGeom prst="rect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BBCA5F14-47ED-4EC7-5D06-29B933AF273C}"/>
              </a:ext>
            </a:extLst>
          </p:cNvPr>
          <p:cNvSpPr/>
          <p:nvPr/>
        </p:nvSpPr>
        <p:spPr>
          <a:xfrm>
            <a:off x="7142205" y="2499491"/>
            <a:ext cx="3496962" cy="771624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D5147086-3E15-62A8-2691-143D050D8F83}"/>
              </a:ext>
            </a:extLst>
          </p:cNvPr>
          <p:cNvCxnSpPr>
            <a:cxnSpLocks/>
          </p:cNvCxnSpPr>
          <p:nvPr/>
        </p:nvCxnSpPr>
        <p:spPr>
          <a:xfrm flipH="1" flipV="1">
            <a:off x="10256107" y="2885303"/>
            <a:ext cx="667266" cy="38581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fbeelding 12" descr="Afbeelding met tekst, schermopname, software, Besturingssysteem&#10;&#10;Automatisch gegenereerde beschrijving">
            <a:extLst>
              <a:ext uri="{FF2B5EF4-FFF2-40B4-BE49-F238E27FC236}">
                <a16:creationId xmlns:a16="http://schemas.microsoft.com/office/drawing/2014/main" id="{B963669D-777E-F590-E6F6-5064F6AA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6" y="1728216"/>
            <a:ext cx="1839083" cy="3271115"/>
          </a:xfrm>
          <a:prstGeom prst="rect">
            <a:avLst/>
          </a:prstGeom>
        </p:spPr>
      </p:pic>
      <p:pic>
        <p:nvPicPr>
          <p:cNvPr id="15" name="Afbeelding 14" descr="Afbeelding met tekst, schermopname, scherm, Rechthoek&#10;&#10;Automatisch gegenereerde beschrijving">
            <a:extLst>
              <a:ext uri="{FF2B5EF4-FFF2-40B4-BE49-F238E27FC236}">
                <a16:creationId xmlns:a16="http://schemas.microsoft.com/office/drawing/2014/main" id="{79EFE1E7-C496-BCF6-283E-72182894F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896" y="1966959"/>
            <a:ext cx="30861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71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E390F-86D9-16CD-91FA-64588294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aanpassen</a:t>
            </a:r>
          </a:p>
        </p:txBody>
      </p:sp>
      <p:pic>
        <p:nvPicPr>
          <p:cNvPr id="5" name="Tijdelijke aanduiding voor inhoud 4" descr="Afbeelding met tekst, schermopname, software, scherm&#10;&#10;Automatisch gegenereerde beschrijving">
            <a:extLst>
              <a:ext uri="{FF2B5EF4-FFF2-40B4-BE49-F238E27FC236}">
                <a16:creationId xmlns:a16="http://schemas.microsoft.com/office/drawing/2014/main" id="{2910C210-BF6D-16D4-2E9D-7A92174A3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5899" y="2615248"/>
            <a:ext cx="3719647" cy="3694112"/>
          </a:xfrm>
        </p:spPr>
      </p:pic>
      <p:pic>
        <p:nvPicPr>
          <p:cNvPr id="7" name="Afbeelding 6" descr="Afbeelding met tekst, schermopname, diagram, Multimediasoftware&#10;&#10;Automatisch gegenereerde beschrijving">
            <a:extLst>
              <a:ext uri="{FF2B5EF4-FFF2-40B4-BE49-F238E27FC236}">
                <a16:creationId xmlns:a16="http://schemas.microsoft.com/office/drawing/2014/main" id="{6686DA8C-6365-40EE-972E-C2475083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8" y="2615248"/>
            <a:ext cx="3194006" cy="3694112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978BAD64-C7DB-9D25-0505-F22542F8113A}"/>
              </a:ext>
            </a:extLst>
          </p:cNvPr>
          <p:cNvSpPr/>
          <p:nvPr/>
        </p:nvSpPr>
        <p:spPr>
          <a:xfrm>
            <a:off x="6462583" y="4217081"/>
            <a:ext cx="3496962" cy="771624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698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E200-47F9-CA41-E716-A16250F4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Immersive lab</a:t>
            </a:r>
          </a:p>
        </p:txBody>
      </p:sp>
      <p:pic>
        <p:nvPicPr>
          <p:cNvPr id="5" name="Content Placeholder 4" descr="A colorful squares with black text&#10;&#10;Description automatically generated">
            <a:extLst>
              <a:ext uri="{FF2B5EF4-FFF2-40B4-BE49-F238E27FC236}">
                <a16:creationId xmlns:a16="http://schemas.microsoft.com/office/drawing/2014/main" id="{EF16DC51-869A-6AB4-6238-E482EC61F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915" y="1485814"/>
            <a:ext cx="6915663" cy="389006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08871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ED910-B8D1-C338-6BF7-00ADF49A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Sluit trigger aan op content</a:t>
            </a:r>
          </a:p>
        </p:txBody>
      </p:sp>
      <p:pic>
        <p:nvPicPr>
          <p:cNvPr id="5" name="Tijdelijke aanduiding voor inhoud 4" descr="Afbeelding met tekst, schermopname, diagram, lijn&#10;&#10;Automatisch gegenereerde beschrijving">
            <a:extLst>
              <a:ext uri="{FF2B5EF4-FFF2-40B4-BE49-F238E27FC236}">
                <a16:creationId xmlns:a16="http://schemas.microsoft.com/office/drawing/2014/main" id="{D3229342-1144-79F2-8BB4-318D0DDC6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951535"/>
            <a:ext cx="4144287" cy="2430784"/>
          </a:xfrm>
        </p:spPr>
      </p:pic>
      <p:pic>
        <p:nvPicPr>
          <p:cNvPr id="7" name="Afbeelding 6" descr="Afbeelding met tekst, schermopname, Multimediasoftware, scherm&#10;&#10;Automatisch gegenereerde beschrijving">
            <a:extLst>
              <a:ext uri="{FF2B5EF4-FFF2-40B4-BE49-F238E27FC236}">
                <a16:creationId xmlns:a16="http://schemas.microsoft.com/office/drawing/2014/main" id="{CF12946E-8E66-5AA1-4774-DEE97A05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27" y="1980170"/>
            <a:ext cx="6045200" cy="3886200"/>
          </a:xfrm>
          <a:prstGeom prst="rect">
            <a:avLst/>
          </a:prstGeom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D12FD8B3-5B12-10A4-A4C8-BEB43CA70D93}"/>
              </a:ext>
            </a:extLst>
          </p:cNvPr>
          <p:cNvCxnSpPr>
            <a:cxnSpLocks/>
          </p:cNvCxnSpPr>
          <p:nvPr/>
        </p:nvCxnSpPr>
        <p:spPr>
          <a:xfrm flipH="1" flipV="1">
            <a:off x="3459891" y="4246646"/>
            <a:ext cx="1519882" cy="126446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8FD03E7E-1BC9-4C02-4EFE-DEFDD57ED9EF}"/>
              </a:ext>
            </a:extLst>
          </p:cNvPr>
          <p:cNvCxnSpPr>
            <a:cxnSpLocks/>
          </p:cNvCxnSpPr>
          <p:nvPr/>
        </p:nvCxnSpPr>
        <p:spPr>
          <a:xfrm flipV="1">
            <a:off x="5301049" y="3880022"/>
            <a:ext cx="1235675" cy="150229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C1555ABA-79EC-EC1A-6F53-5053AFCB340B}"/>
              </a:ext>
            </a:extLst>
          </p:cNvPr>
          <p:cNvSpPr txBox="1"/>
          <p:nvPr/>
        </p:nvSpPr>
        <p:spPr>
          <a:xfrm>
            <a:off x="3715924" y="5751522"/>
            <a:ext cx="248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Click &amp; drag om te  verbinden</a:t>
            </a:r>
          </a:p>
        </p:txBody>
      </p:sp>
    </p:spTree>
    <p:extLst>
      <p:ext uri="{BB962C8B-B14F-4D97-AF65-F5344CB8AC3E}">
        <p14:creationId xmlns:p14="http://schemas.microsoft.com/office/powerpoint/2010/main" val="1448675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2B310-855D-5795-F5E8-C7B2A5D3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Afspelen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E462A8-1A6E-0884-E5C7-181FAF714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4309048" cy="3694176"/>
          </a:xfrm>
        </p:spPr>
        <p:txBody>
          <a:bodyPr/>
          <a:lstStyle/>
          <a:p>
            <a:r>
              <a:rPr lang="nl-NL" dirty="0"/>
              <a:t>Sluit HDMI aan.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Zorg dat “uitgebreid scherm”</a:t>
            </a:r>
            <a:br>
              <a:rPr lang="nl-NL" dirty="0"/>
            </a:br>
            <a:r>
              <a:rPr lang="nl-NL" dirty="0"/>
              <a:t>geselecteerd  is</a:t>
            </a:r>
          </a:p>
        </p:txBody>
      </p:sp>
      <p:pic>
        <p:nvPicPr>
          <p:cNvPr id="5" name="Afbeelding 4" descr="Afbeelding met software, Multimediasoftware, tekst, Grafische software&#10;&#10;Automatisch gegenereerde beschrijving">
            <a:extLst>
              <a:ext uri="{FF2B5EF4-FFF2-40B4-BE49-F238E27FC236}">
                <a16:creationId xmlns:a16="http://schemas.microsoft.com/office/drawing/2014/main" id="{27948474-DED6-72F1-14B7-8CD391B53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2" r="416"/>
          <a:stretch/>
        </p:blipFill>
        <p:spPr>
          <a:xfrm>
            <a:off x="5609967" y="1138428"/>
            <a:ext cx="6001157" cy="54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51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0BA6D-8A1F-5FE7-7717-DCD27E4A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Afspelen</a:t>
            </a:r>
          </a:p>
        </p:txBody>
      </p:sp>
      <p:pic>
        <p:nvPicPr>
          <p:cNvPr id="5" name="Tijdelijke aanduiding voor inhoud 4" descr="Afbeelding met schermopname, Multimediasoftware, Grafische software, software&#10;&#10;Automatisch gegenereerde beschrijving">
            <a:extLst>
              <a:ext uri="{FF2B5EF4-FFF2-40B4-BE49-F238E27FC236}">
                <a16:creationId xmlns:a16="http://schemas.microsoft.com/office/drawing/2014/main" id="{B79C899F-1A1E-0D08-2019-5DE514FF2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096" y="2482099"/>
            <a:ext cx="6883400" cy="3340100"/>
          </a:xfr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22B9D812-CFC1-673B-87A4-0040F41B4539}"/>
              </a:ext>
            </a:extLst>
          </p:cNvPr>
          <p:cNvSpPr txBox="1"/>
          <p:nvPr/>
        </p:nvSpPr>
        <p:spPr>
          <a:xfrm>
            <a:off x="491182" y="3105834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dirty="0"/>
              <a:t>Click Open Display </a:t>
            </a:r>
          </a:p>
          <a:p>
            <a:pPr marL="0" indent="0">
              <a:buNone/>
            </a:pPr>
            <a:r>
              <a:rPr lang="nl-NL" dirty="0"/>
              <a:t>In Touch Designer</a:t>
            </a:r>
          </a:p>
        </p:txBody>
      </p:sp>
    </p:spTree>
    <p:extLst>
      <p:ext uri="{BB962C8B-B14F-4D97-AF65-F5344CB8AC3E}">
        <p14:creationId xmlns:p14="http://schemas.microsoft.com/office/powerpoint/2010/main" val="3798159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2E39-F5CF-D3FC-70C5-8C4E6FD7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4F05D-8E66-728B-82ED-CCBDA4B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en</a:t>
            </a:r>
            <a:r>
              <a:rPr lang="en-US" dirty="0"/>
              <a:t> installer </a:t>
            </a:r>
            <a:r>
              <a:rPr lang="en-US" dirty="0" err="1"/>
              <a:t>TouchDesginer</a:t>
            </a:r>
            <a:r>
              <a:rPr lang="en-US" dirty="0"/>
              <a:t> (</a:t>
            </a:r>
            <a:r>
              <a:rPr lang="nl-NL" dirty="0">
                <a:effectLst/>
                <a:latin typeface="Helvetica Neue" panose="02000503000000020004" pitchFamily="2" charset="0"/>
                <a:hlinkClick r:id="rId2"/>
              </a:rPr>
              <a:t>https://derivative.ca/download</a:t>
            </a:r>
            <a:r>
              <a:rPr lang="nl-NL" dirty="0">
                <a:effectLst/>
                <a:latin typeface="Helvetica Neue" panose="02000503000000020004" pitchFamily="2" charset="0"/>
              </a:rPr>
              <a:t>)</a:t>
            </a:r>
          </a:p>
          <a:p>
            <a:pPr lvl="1"/>
            <a:r>
              <a:rPr lang="nl-NL" sz="2400" dirty="0"/>
              <a:t>Gratis licentie is genoeg</a:t>
            </a:r>
          </a:p>
          <a:p>
            <a:r>
              <a:rPr lang="en-US" dirty="0"/>
              <a:t>Download Immersive Lab template.</a:t>
            </a:r>
          </a:p>
          <a:p>
            <a:pPr lvl="1"/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https://github.com/Rauleal/HvA_Immersive_Lab</a:t>
            </a:r>
            <a:endParaRPr lang="en-US" sz="2400" dirty="0"/>
          </a:p>
          <a:p>
            <a:pPr lvl="1"/>
            <a:r>
              <a:rPr lang="en-US" sz="2400" dirty="0" err="1"/>
              <a:t>Zet</a:t>
            </a:r>
            <a:r>
              <a:rPr lang="en-US" sz="2400" dirty="0"/>
              <a:t> </a:t>
            </a:r>
            <a:r>
              <a:rPr lang="en-US" sz="2400" dirty="0" err="1"/>
              <a:t>alles</a:t>
            </a:r>
            <a:r>
              <a:rPr lang="en-US" sz="2400" dirty="0"/>
              <a:t> om 1 map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32966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07031-BFA8-6D47-FBF8-757E9ABE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49F76-21F8-C6FF-2073-3B44DF55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Touchdesigner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C9E7CA-BE8B-2FB6-FDC0-0CFF3D10F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Belangrijker </a:t>
            </a:r>
            <a:r>
              <a:rPr lang="nl-NL" dirty="0" err="1"/>
              <a:t>Key</a:t>
            </a:r>
            <a:r>
              <a:rPr lang="nl-NL" dirty="0"/>
              <a:t> board shortcuts:</a:t>
            </a:r>
          </a:p>
          <a:p>
            <a:pPr marL="0" indent="0">
              <a:buNone/>
            </a:pPr>
            <a:r>
              <a:rPr lang="nl-NL" dirty="0"/>
              <a:t>P = </a:t>
            </a:r>
            <a:r>
              <a:rPr lang="nl-NL" dirty="0" err="1"/>
              <a:t>parameterbox</a:t>
            </a:r>
            <a:r>
              <a:rPr lang="nl-NL" dirty="0"/>
              <a:t> aan/uit</a:t>
            </a:r>
          </a:p>
          <a:p>
            <a:pPr marL="0" indent="0">
              <a:buNone/>
            </a:pPr>
            <a:r>
              <a:rPr lang="nl-NL" dirty="0"/>
              <a:t>U = up. Als je te vaak op een container geklikt hebt. Kun je zo weer terug</a:t>
            </a:r>
          </a:p>
          <a:p>
            <a:pPr marL="0" indent="0">
              <a:buNone/>
            </a:pPr>
            <a:r>
              <a:rPr lang="nl-NL" dirty="0"/>
              <a:t>Ctrl + </a:t>
            </a:r>
            <a:r>
              <a:rPr lang="nl-NL" dirty="0" err="1"/>
              <a:t>z</a:t>
            </a:r>
            <a:r>
              <a:rPr lang="nl-NL" dirty="0"/>
              <a:t> / Apple + Z  = </a:t>
            </a:r>
            <a:r>
              <a:rPr lang="nl-NL" dirty="0" err="1"/>
              <a:t>undo</a:t>
            </a:r>
            <a:r>
              <a:rPr lang="nl-NL" dirty="0"/>
              <a:t> als je iets gedaan hebt wat je niet wilt</a:t>
            </a:r>
          </a:p>
          <a:p>
            <a:pPr marL="0" indent="0">
              <a:buNone/>
            </a:pPr>
            <a:endParaRPr lang="nl-NL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nl-NL" dirty="0">
                <a:effectLst/>
                <a:latin typeface="Helvetica Neue" panose="02000503000000020004" pitchFamily="2" charset="0"/>
              </a:rPr>
              <a:t>Beginnerscursus:</a:t>
            </a:r>
          </a:p>
          <a:p>
            <a:pPr marL="0" indent="0">
              <a:buNone/>
            </a:pPr>
            <a:r>
              <a:rPr lang="nl-NL" dirty="0">
                <a:effectLst/>
                <a:latin typeface="Helvetica Neue" panose="02000503000000020004" pitchFamily="2" charset="0"/>
                <a:hlinkClick r:id="rId2"/>
              </a:rPr>
              <a:t>https://www.youtube.com/watch?v=Z_WfldiO6HI&amp;list=PLFrhecWXVn5862cxJgysq9PYSjLdfNiHz&amp;ab_channel=bileamtschepe%28elekktronaut%29</a:t>
            </a:r>
            <a:endParaRPr lang="nl-NL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nl-NL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495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0927B-95DA-AC1A-8FFE-D69673473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Git Repository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C3030-8D73-F95D-D09D-9434C0FD3F88}"/>
              </a:ext>
            </a:extLst>
          </p:cNvPr>
          <p:cNvSpPr txBox="1"/>
          <p:nvPr/>
        </p:nvSpPr>
        <p:spPr>
          <a:xfrm>
            <a:off x="643192" y="5493288"/>
            <a:ext cx="10994626" cy="10316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4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linkClick r:id="rId2"/>
              </a:rPr>
              <a:t>https://github.com/Rauleal/HvA_Immersive_Lab</a:t>
            </a:r>
            <a:endParaRPr lang="en-US" sz="4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52821E-62B0-E642-194C-C9DF06AB1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263156"/>
            <a:ext cx="6916633" cy="40116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3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F1B13F52-7E36-7CCD-B6A8-8BD9D9EB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3" y="1859747"/>
            <a:ext cx="3234768" cy="323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2E68-A1F8-B1E8-CD33-7DD599AF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Interface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789F4-3983-26DE-5351-7E8899703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374" y="2478088"/>
            <a:ext cx="6569214" cy="36941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9CE33-4A58-419C-B261-18934AE5D7A6}"/>
              </a:ext>
            </a:extLst>
          </p:cNvPr>
          <p:cNvSpPr txBox="1"/>
          <p:nvPr/>
        </p:nvSpPr>
        <p:spPr>
          <a:xfrm>
            <a:off x="843148" y="2711089"/>
            <a:ext cx="127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op Open Interface</a:t>
            </a:r>
            <a:endParaRPr lang="en-N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1C4A49-1E95-70B9-205F-EB3AC588519F}"/>
              </a:ext>
            </a:extLst>
          </p:cNvPr>
          <p:cNvCxnSpPr>
            <a:stCxn id="6" idx="3"/>
          </p:cNvCxnSpPr>
          <p:nvPr/>
        </p:nvCxnSpPr>
        <p:spPr>
          <a:xfrm>
            <a:off x="2113808" y="3172754"/>
            <a:ext cx="3408218" cy="1048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67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74D0F-2797-64DE-C10F-E2332218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Load Media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8497A-6258-6630-D514-8F1231DDD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171095"/>
            <a:ext cx="6846363" cy="43645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689D58-D6BC-AF1D-FED2-732809FC965B}"/>
              </a:ext>
            </a:extLst>
          </p:cNvPr>
          <p:cNvSpPr txBox="1"/>
          <p:nvPr/>
        </p:nvSpPr>
        <p:spPr>
          <a:xfrm>
            <a:off x="3403943" y="6060415"/>
            <a:ext cx="2921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Selecter </a:t>
            </a:r>
            <a:r>
              <a:rPr lang="en-US" dirty="0" err="1"/>
              <a:t>MediaFile</a:t>
            </a:r>
            <a:r>
              <a:rPr lang="en-US" dirty="0"/>
              <a:t> knop/source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B4010-A3C5-31AE-75C9-AC1FF8640997}"/>
              </a:ext>
            </a:extLst>
          </p:cNvPr>
          <p:cNvSpPr txBox="1"/>
          <p:nvPr/>
        </p:nvSpPr>
        <p:spPr>
          <a:xfrm>
            <a:off x="7772222" y="5922960"/>
            <a:ext cx="312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Selecter </a:t>
            </a:r>
            <a:r>
              <a:rPr lang="en-US" dirty="0" err="1"/>
              <a:t>MediaFile</a:t>
            </a:r>
            <a:r>
              <a:rPr lang="en-US" dirty="0"/>
              <a:t> </a:t>
            </a:r>
            <a:r>
              <a:rPr lang="en-US" dirty="0" err="1"/>
              <a:t>bestand</a:t>
            </a:r>
            <a:endParaRPr lang="en-N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F46F82-F9DD-8696-76B8-F9595F70A21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864608" y="4744470"/>
            <a:ext cx="2011205" cy="13159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C7CD87-D676-A360-97B5-D2AF39300A9A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528956" y="4565208"/>
            <a:ext cx="1804871" cy="1357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47969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x2np xmlns="6b90f42b-64c4-4e1d-b8a2-9a34aba7b617">
      <UserInfo>
        <DisplayName/>
        <AccountId xsi:nil="true"/>
        <AccountType/>
      </UserInfo>
    </x2np>
    <_ip_UnifiedCompliancePolicyUIAction xmlns="http://schemas.microsoft.com/sharepoint/v3" xsi:nil="true"/>
    <TaxCatchAll xmlns="ef9a9971-8f81-456e-9573-47180d38c8d8" xsi:nil="true"/>
    <_ip_UnifiedCompliancePolicyProperties xmlns="http://schemas.microsoft.com/sharepoint/v3" xsi:nil="true"/>
    <lcf76f155ced4ddcb4097134ff3c332f xmlns="6b90f42b-64c4-4e1d-b8a2-9a34aba7b61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0B29C7A0642D4BBF07F7C4671D95A9" ma:contentTypeVersion="21" ma:contentTypeDescription="Een nieuw document maken." ma:contentTypeScope="" ma:versionID="e875830b86a963cc188fd8fa794fd17c">
  <xsd:schema xmlns:xsd="http://www.w3.org/2001/XMLSchema" xmlns:xs="http://www.w3.org/2001/XMLSchema" xmlns:p="http://schemas.microsoft.com/office/2006/metadata/properties" xmlns:ns1="http://schemas.microsoft.com/sharepoint/v3" xmlns:ns2="6b90f42b-64c4-4e1d-b8a2-9a34aba7b617" xmlns:ns3="ef9a9971-8f81-456e-9573-47180d38c8d8" targetNamespace="http://schemas.microsoft.com/office/2006/metadata/properties" ma:root="true" ma:fieldsID="452208cc6e88ac1748a51117d2534384" ns1:_="" ns2:_="" ns3:_="">
    <xsd:import namespace="http://schemas.microsoft.com/sharepoint/v3"/>
    <xsd:import namespace="6b90f42b-64c4-4e1d-b8a2-9a34aba7b617"/>
    <xsd:import namespace="ef9a9971-8f81-456e-9573-47180d38c8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x2np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90f42b-64c4-4e1d-b8a2-9a34aba7b6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x2np" ma:index="20" nillable="true" ma:displayName="Persoon of groep" ma:list="UserInfo" ma:internalName="x2np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Afbeeldingtags" ma:readOnly="false" ma:fieldId="{5cf76f15-5ced-4ddc-b409-7134ff3c332f}" ma:taxonomyMulti="true" ma:sspId="32d39682-ccf7-48d8-962f-2ca2d3d56b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9a9971-8f81-456e-9573-47180d38c8d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4222f353-2401-4c67-a491-b39363b400d4}" ma:internalName="TaxCatchAll" ma:showField="CatchAllData" ma:web="ef9a9971-8f81-456e-9573-47180d38c8d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1CF0DF-A857-47CA-BBF1-FDAF5A3BCA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B50289-743F-4BDC-8A4F-A74080C9ED03}">
  <ds:schemaRefs>
    <ds:schemaRef ds:uri="http://schemas.microsoft.com/office/2006/metadata/properties"/>
    <ds:schemaRef ds:uri="http://schemas.microsoft.com/office/infopath/2007/PartnerControls"/>
    <ds:schemaRef ds:uri="6b90f42b-64c4-4e1d-b8a2-9a34aba7b617"/>
    <ds:schemaRef ds:uri="http://schemas.microsoft.com/sharepoint/v3"/>
    <ds:schemaRef ds:uri="ef9a9971-8f81-456e-9573-47180d38c8d8"/>
  </ds:schemaRefs>
</ds:datastoreItem>
</file>

<file path=customXml/itemProps3.xml><?xml version="1.0" encoding="utf-8"?>
<ds:datastoreItem xmlns:ds="http://schemas.openxmlformats.org/officeDocument/2006/customXml" ds:itemID="{05B1D392-BB40-41A1-94DC-89F53C89A3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b90f42b-64c4-4e1d-b8a2-9a34aba7b617"/>
    <ds:schemaRef ds:uri="ef9a9971-8f81-456e-9573-47180d38c8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1110</Words>
  <Application>Microsoft Office PowerPoint</Application>
  <PresentationFormat>Widescreen</PresentationFormat>
  <Paragraphs>242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Helvetica Neue</vt:lpstr>
      <vt:lpstr>Menlo</vt:lpstr>
      <vt:lpstr>Neue Haas Grotesk Text Pro</vt:lpstr>
      <vt:lpstr>AccentBoxVTI</vt:lpstr>
      <vt:lpstr>Immersive lab</vt:lpstr>
      <vt:lpstr>Immersive Lab Template</vt:lpstr>
      <vt:lpstr>Intro</vt:lpstr>
      <vt:lpstr>Immersive lab</vt:lpstr>
      <vt:lpstr>Getting started</vt:lpstr>
      <vt:lpstr>Touchdesigner</vt:lpstr>
      <vt:lpstr>Git Repository</vt:lpstr>
      <vt:lpstr>Basic Interface</vt:lpstr>
      <vt:lpstr>Load Media Files</vt:lpstr>
      <vt:lpstr>3d model view</vt:lpstr>
      <vt:lpstr>Cross  view</vt:lpstr>
      <vt:lpstr>Wall Splitter</vt:lpstr>
      <vt:lpstr>Immersive Lab Template</vt:lpstr>
      <vt:lpstr>Intro</vt:lpstr>
      <vt:lpstr>Opzet Touchdesigner Template</vt:lpstr>
      <vt:lpstr>Opzet Touchdesigner Template</vt:lpstr>
      <vt:lpstr>Set TOP als source</vt:lpstr>
      <vt:lpstr>Input sources</vt:lpstr>
      <vt:lpstr>Content Switcher</vt:lpstr>
      <vt:lpstr>Content klaarzetten  </vt:lpstr>
      <vt:lpstr>Altijd als je file start. Eerst de content in de nodes laden.</vt:lpstr>
      <vt:lpstr>Verbinden nodes</vt:lpstr>
      <vt:lpstr>Afspelen</vt:lpstr>
      <vt:lpstr>Immersive Lab Template</vt:lpstr>
      <vt:lpstr>Immersive tech input output</vt:lpstr>
      <vt:lpstr>Menselijke input output</vt:lpstr>
      <vt:lpstr>Wat gaan wij gebruiken:</vt:lpstr>
      <vt:lpstr>ZIG Sim</vt:lpstr>
      <vt:lpstr>Mac en PC  </vt:lpstr>
      <vt:lpstr>Input ZIG Sim App / Zig sim desktop</vt:lpstr>
      <vt:lpstr>Toestemming mac,  Zig  Indicator</vt:lpstr>
      <vt:lpstr>Instellen &amp; testen</vt:lpstr>
      <vt:lpstr>Touchdesigner</vt:lpstr>
      <vt:lpstr>TouchDesigner</vt:lpstr>
      <vt:lpstr>Tutorial ZIG sim en touch designer</vt:lpstr>
      <vt:lpstr>Sensor data ontvangen</vt:lpstr>
      <vt:lpstr>Sensor data ontvangen</vt:lpstr>
      <vt:lpstr>Selecteer data</vt:lpstr>
      <vt:lpstr>Trigger aanpassen</vt:lpstr>
      <vt:lpstr>Sluit trigger aan op content</vt:lpstr>
      <vt:lpstr>Afspelen</vt:lpstr>
      <vt:lpstr>Afspelen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lab</dc:title>
  <dc:creator>Jaap Evenhuis</dc:creator>
  <cp:lastModifiedBy>Raul Leal Rodriguez</cp:lastModifiedBy>
  <cp:revision>17</cp:revision>
  <dcterms:created xsi:type="dcterms:W3CDTF">2024-05-11T17:21:57Z</dcterms:created>
  <dcterms:modified xsi:type="dcterms:W3CDTF">2025-02-22T16:04:24Z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0x0101006B0B29C7A0642D4BBF07F7C4671D95A9</vt:lpwstr>
  </property>
</Properties>
</file>